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slides/slide31.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slides/slide3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slideLayouts/slideLayout39.xml" ContentType="application/vnd.openxmlformats-officedocument.presentationml.slideLayout+xml"/>
  <Override PartName="/ppt/notesSlides/notesSlide10.xml" ContentType="application/vnd.openxmlformats-officedocument.presentationml.notesSlide+xml"/>
  <Override PartName="/ppt/slideLayouts/slideLayout25.xml" ContentType="application/vnd.openxmlformats-officedocument.presentationml.slideLayout+xml"/>
  <Override PartName="/ppt/notesSlides/notesSlide9.xml" ContentType="application/vnd.openxmlformats-officedocument.presentationml.notesSlide+xml"/>
  <Override PartName="/ppt/slideLayouts/slideLayout26.xml" ContentType="application/vnd.openxmlformats-officedocument.presentationml.slideLayout+xml"/>
  <Override PartName="/ppt/notesSlides/notesSlide8.xml" ContentType="application/vnd.openxmlformats-officedocument.presentationml.notesSlide+xml"/>
  <Override PartName="/ppt/slideLayouts/slideLayout27.xml" ContentType="application/vnd.openxmlformats-officedocument.presentationml.slideLayout+xml"/>
  <Override PartName="/ppt/slideLayouts/slideLayout48.xml" ContentType="application/vnd.openxmlformats-officedocument.presentationml.slideLayout+xml"/>
  <Override PartName="/ppt/slideLayouts/slideLayout24.xml" ContentType="application/vnd.openxmlformats-officedocument.presentationml.slideLayout+xml"/>
  <Override PartName="/ppt/notesSlides/notesSlide11.xml" ContentType="application/vnd.openxmlformats-officedocument.presentationml.notesSlide+xml"/>
  <Override PartName="/ppt/slideLayouts/slideLayout23.xml" ContentType="application/vnd.openxmlformats-officedocument.presentationml.slideLayout+xml"/>
  <Override PartName="/ppt/slideLayouts/slideLayout47.xml" ContentType="application/vnd.openxmlformats-officedocument.presentationml.slideLayout+xml"/>
  <Override PartName="/ppt/notesSlides/notesSlide14.xml" ContentType="application/vnd.openxmlformats-officedocument.presentationml.notesSlide+xml"/>
  <Override PartName="/ppt/slideLayouts/slideLayout42.xml" ContentType="application/vnd.openxmlformats-officedocument.presentationml.slideLayout+xml"/>
  <Override PartName="/ppt/notesSlides/notesSlide13.xml" ContentType="application/vnd.openxmlformats-officedocument.presentationml.notesSlide+xml"/>
  <Override PartName="/ppt/slideLayouts/slideLayout22.xml" ContentType="application/vnd.openxmlformats-officedocument.presentationml.slideLayout+xml"/>
  <Override PartName="/ppt/notesSlides/notesSlide12.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5.xml" ContentType="application/vnd.openxmlformats-officedocument.presentationml.slideLayout+xml"/>
  <Override PartName="/ppt/notesSlides/notesSlide4.xml" ContentType="application/vnd.openxmlformats-officedocument.presentationml.notesSlide+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notesSlides/notesSlide6.xml" ContentType="application/vnd.openxmlformats-officedocument.presentationml.notesSl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5.xml" ContentType="application/vnd.openxmlformats-officedocument.presentationml.notesSlide+xml"/>
  <Override PartName="/ppt/slideLayouts/slideLayout33.xml" ContentType="application/vnd.openxmlformats-officedocument.presentationml.slideLayout+xml"/>
  <Override PartName="/ppt/notesSlides/notesSlide15.xml" ContentType="application/vnd.openxmlformats-officedocument.presentationml.notesSlide+xml"/>
  <Override PartName="/ppt/slideLayouts/slideLayout21.xml" ContentType="application/vnd.openxmlformats-officedocument.presentationml.slideLayout+xml"/>
  <Override PartName="/ppt/notesSlides/notesSlide16.xml" ContentType="application/vnd.openxmlformats-officedocument.presentationml.notesSl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5.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notesSlides/notesSlide24.xml" ContentType="application/vnd.openxmlformats-officedocument.presentationml.notesSlide+xml"/>
  <Override PartName="/ppt/slideLayouts/slideLayout11.xml" ContentType="application/vnd.openxmlformats-officedocument.presentationml.slideLayout+xml"/>
  <Override PartName="/ppt/notesSlides/notesSlide19.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8.xml" ContentType="application/vnd.openxmlformats-officedocument.presentationml.notesSlide+xml"/>
  <Override PartName="/ppt/slideLayouts/slideLayout19.xml" ContentType="application/vnd.openxmlformats-officedocument.presentationml.slideLayout+xml"/>
  <Override PartName="/ppt/notesSlides/notesSlide17.xml" ContentType="application/vnd.openxmlformats-officedocument.presentationml.notesSlide+xml"/>
  <Override PartName="/ppt/slideLayouts/slideLayout20.xml" ContentType="application/vnd.openxmlformats-officedocument.presentationml.slideLayout+xml"/>
  <Override PartName="/ppt/slideLayouts/slideLayout40.xml" ContentType="application/vnd.openxmlformats-officedocument.presentationml.slideLayout+xml"/>
  <Override PartName="/ppt/slideLayouts/slideLayout16.xml" ContentType="application/vnd.openxmlformats-officedocument.presentationml.slideLayout+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2"/>
    <p:sldMasterId id="2147483664" r:id="rId3"/>
    <p:sldMasterId id="2147483688" r:id="rId4"/>
    <p:sldMasterId id="2147483720" r:id="rId5"/>
    <p:sldMasterId id="2147483737" r:id="rId6"/>
  </p:sldMasterIdLst>
  <p:notesMasterIdLst>
    <p:notesMasterId r:id="rId39"/>
  </p:notesMasterIdLst>
  <p:handoutMasterIdLst>
    <p:handoutMasterId r:id="rId40"/>
  </p:handoutMasterIdLst>
  <p:sldIdLst>
    <p:sldId id="414" r:id="rId7"/>
    <p:sldId id="612" r:id="rId8"/>
    <p:sldId id="613" r:id="rId9"/>
    <p:sldId id="614" r:id="rId10"/>
    <p:sldId id="615" r:id="rId11"/>
    <p:sldId id="616" r:id="rId12"/>
    <p:sldId id="617" r:id="rId13"/>
    <p:sldId id="618" r:id="rId14"/>
    <p:sldId id="619" r:id="rId15"/>
    <p:sldId id="620" r:id="rId16"/>
    <p:sldId id="621" r:id="rId17"/>
    <p:sldId id="622" r:id="rId18"/>
    <p:sldId id="623" r:id="rId19"/>
    <p:sldId id="624" r:id="rId20"/>
    <p:sldId id="625" r:id="rId21"/>
    <p:sldId id="589" r:id="rId22"/>
    <p:sldId id="627" r:id="rId23"/>
    <p:sldId id="628" r:id="rId24"/>
    <p:sldId id="629" r:id="rId25"/>
    <p:sldId id="630" r:id="rId26"/>
    <p:sldId id="631" r:id="rId27"/>
    <p:sldId id="632" r:id="rId28"/>
    <p:sldId id="633" r:id="rId29"/>
    <p:sldId id="634" r:id="rId30"/>
    <p:sldId id="635" r:id="rId31"/>
    <p:sldId id="636" r:id="rId32"/>
    <p:sldId id="637" r:id="rId33"/>
    <p:sldId id="638" r:id="rId34"/>
    <p:sldId id="639" r:id="rId35"/>
    <p:sldId id="640" r:id="rId36"/>
    <p:sldId id="641" r:id="rId37"/>
    <p:sldId id="553" r:id="rId38"/>
  </p:sldIdLst>
  <p:sldSz cx="9144000" cy="6858000" type="screen4x3"/>
  <p:notesSz cx="6805613" cy="99441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1B5C"/>
    <a:srgbClr val="FF7600"/>
    <a:srgbClr val="99CC00"/>
    <a:srgbClr val="675D58"/>
    <a:srgbClr val="58585A"/>
    <a:srgbClr val="00246C"/>
    <a:srgbClr val="C9DEE9"/>
    <a:srgbClr val="009999"/>
    <a:srgbClr val="872175"/>
    <a:srgbClr val="C6BC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9" autoAdjust="0"/>
    <p:restoredTop sz="58625" autoAdjust="0"/>
  </p:normalViewPr>
  <p:slideViewPr>
    <p:cSldViewPr>
      <p:cViewPr>
        <p:scale>
          <a:sx n="52" d="100"/>
          <a:sy n="52" d="100"/>
        </p:scale>
        <p:origin x="-931" y="-58"/>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6691"/>
    </p:cViewPr>
  </p:sorterViewPr>
  <p:notesViewPr>
    <p:cSldViewPr>
      <p:cViewPr>
        <p:scale>
          <a:sx n="125" d="100"/>
          <a:sy n="125" d="100"/>
        </p:scale>
        <p:origin x="-348" y="84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47" Type="http://schemas.openxmlformats.org/officeDocument/2006/relationships/customXml" Target="../customXml/item4.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customXml" Target="../customXml/item2.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ustomXml" Target="../customXml/item3.xml"/><Relationship Id="rId20" Type="http://schemas.openxmlformats.org/officeDocument/2006/relationships/slide" Target="slides/slide14.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49715" cy="49754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855898" y="0"/>
            <a:ext cx="2949715" cy="49754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1" y="9446556"/>
            <a:ext cx="2949715" cy="49754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855898" y="9446556"/>
            <a:ext cx="2949715" cy="49754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9715" cy="49754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855898" y="0"/>
            <a:ext cx="2949715" cy="49754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17575" y="746125"/>
            <a:ext cx="4970463"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07724" y="4724127"/>
            <a:ext cx="4990166" cy="4474506"/>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9446556"/>
            <a:ext cx="2949715" cy="49754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855898" y="9446556"/>
            <a:ext cx="2949715" cy="49754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tary.org/myrotary/j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0"/>
                <a:cs typeface="ヒラギノ角ゴ Pro W3" charset="0"/>
              </a:defRPr>
            </a:lvl1pPr>
            <a:lvl2pPr marL="742950" indent="-285750" defTabSz="931863">
              <a:defRPr sz="2400">
                <a:solidFill>
                  <a:schemeClr val="tx1"/>
                </a:solidFill>
                <a:latin typeface="Arial" charset="0"/>
                <a:ea typeface="ヒラギノ角ゴ Pro W3" charset="0"/>
                <a:cs typeface="ヒラギノ角ゴ Pro W3" charset="0"/>
              </a:defRPr>
            </a:lvl2pPr>
            <a:lvl3pPr marL="1143000" indent="-228600" defTabSz="931863">
              <a:defRPr sz="2400">
                <a:solidFill>
                  <a:schemeClr val="tx1"/>
                </a:solidFill>
                <a:latin typeface="Arial" charset="0"/>
                <a:ea typeface="ヒラギノ角ゴ Pro W3" charset="0"/>
                <a:cs typeface="ヒラギノ角ゴ Pro W3" charset="0"/>
              </a:defRPr>
            </a:lvl3pPr>
            <a:lvl4pPr marL="1600200" indent="-228600" defTabSz="931863">
              <a:defRPr sz="2400">
                <a:solidFill>
                  <a:schemeClr val="tx1"/>
                </a:solidFill>
                <a:latin typeface="Arial" charset="0"/>
                <a:ea typeface="ヒラギノ角ゴ Pro W3" charset="0"/>
                <a:cs typeface="ヒラギノ角ゴ Pro W3" charset="0"/>
              </a:defRPr>
            </a:lvl4pPr>
            <a:lvl5pPr marL="2057400" indent="-228600" defTabSz="931863">
              <a:defRPr sz="2400">
                <a:solidFill>
                  <a:schemeClr val="tx1"/>
                </a:solidFill>
                <a:latin typeface="Arial" charset="0"/>
                <a:ea typeface="ヒラギノ角ゴ Pro W3"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E13C1B3-30A5-2D4F-89A2-C88D12DA315A}" type="slidenum">
              <a:rPr lang="en-US" sz="1200"/>
              <a:pPr/>
              <a:t>1</a:t>
            </a:fld>
            <a:endParaRPr lang="en-US" sz="1200" dirty="0"/>
          </a:p>
        </p:txBody>
      </p:sp>
      <p:sp>
        <p:nvSpPr>
          <p:cNvPr id="17410" name="Rectangle 2"/>
          <p:cNvSpPr>
            <a:spLocks noGrp="1" noRot="1" noChangeAspect="1" noChangeArrowheads="1" noTextEdit="1"/>
          </p:cNvSpPr>
          <p:nvPr>
            <p:ph type="sldImg"/>
          </p:nvPr>
        </p:nvSpPr>
        <p:spPr>
          <a:xfrm>
            <a:off x="917575" y="746125"/>
            <a:ext cx="4970463" cy="3729038"/>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本日は、ロータリーのオンラインツール、ロータリークラブ・セントラルにおけるクラブ目標の入力</a:t>
            </a:r>
            <a:r>
              <a:rPr lang="ja-JP" altLang="en-US" dirty="0">
                <a:latin typeface="Arial" panose="020B0604020202020204" pitchFamily="34" charset="0"/>
                <a:ea typeface="MS PGothic" panose="020B0600070205080204" pitchFamily="34" charset="-128"/>
                <a:cs typeface="Arial" panose="020B0604020202020204" pitchFamily="34" charset="0"/>
              </a:rPr>
              <a:t>と</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確認の方法をご説明します。</a:t>
            </a:r>
            <a:r>
              <a:rPr lang="en-GB"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lang="en-GB" sz="12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n-ea"/>
                <a:cs typeface="Arial" panose="020B0604020202020204" pitchFamily="34" charset="0"/>
              </a:rPr>
              <a:t>次に「ロータリアンの参加」に関する目標を入力します。このページの右上にある「編集」をクリックすると、参加目標の入力ページが開きます。</a:t>
            </a:r>
            <a:endParaRPr lang="en-US" dirty="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ロータリアンの参加に関する最初の目標は、「クラブで役割を担っている会員の数」です。「前年度」の数字は、ロータリーの記録に基づいて自動表示されます（前年度のクラブ役員が報告した場合）。「会員数」はクラブにおける現在の会員数で、これもロータリーの記録を基に自動的に表示されます。</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baseline="0" dirty="0" smtClean="0">
                <a:latin typeface="Arial" panose="020B0604020202020204" pitchFamily="34" charset="0"/>
                <a:ea typeface="MS PGothic" panose="020B0600070205080204" pitchFamily="34" charset="-128"/>
                <a:cs typeface="Arial" panose="020B0604020202020204" pitchFamily="34" charset="0"/>
              </a:rPr>
              <a:t>会員維持の目標と同様、「クラブで役割を担っている会員の数」の</a:t>
            </a:r>
            <a:r>
              <a:rPr lang="ja-JP" altLang="en-US" dirty="0">
                <a:latin typeface="Arial" panose="020B0604020202020204" pitchFamily="34" charset="0"/>
                <a:ea typeface="MS PGothic" panose="020B0600070205080204" pitchFamily="34" charset="-128"/>
                <a:cs typeface="Arial" panose="020B0604020202020204" pitchFamily="34" charset="0"/>
              </a:rPr>
              <a:t>目標も</a:t>
            </a:r>
            <a:r>
              <a:rPr lang="ja-JP" altLang="en-US" dirty="0" smtClean="0">
                <a:latin typeface="Arial" panose="020B0604020202020204" pitchFamily="34" charset="0"/>
                <a:ea typeface="MS PGothic" panose="020B0600070205080204" pitchFamily="34" charset="-128"/>
                <a:cs typeface="Arial" panose="020B0604020202020204" pitchFamily="34" charset="0"/>
              </a:rPr>
              <a:t>、そのような会員がクラブ全体に占める割合を「％」にパーセントで、または「目標」に人数で入力できます。パーセントを入力するとそれに相当する会員数が、逆に会員数で入力すると、それに相当するパーセントが、共に自動的に表示されます。</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baseline="0" dirty="0" smtClean="0">
                <a:latin typeface="Arial" panose="020B0604020202020204" pitchFamily="34" charset="0"/>
                <a:ea typeface="MS PGothic" panose="020B0600070205080204" pitchFamily="34" charset="-128"/>
                <a:cs typeface="Arial" panose="020B0604020202020204" pitchFamily="34" charset="0"/>
              </a:rPr>
              <a:t>ここで言う</a:t>
            </a:r>
            <a:r>
              <a:rPr lang="ja-JP" altLang="en-US" dirty="0" smtClean="0">
                <a:latin typeface="Arial" panose="020B0604020202020204" pitchFamily="34" charset="0"/>
                <a:ea typeface="MS PGothic" panose="020B0600070205080204" pitchFamily="34" charset="-128"/>
                <a:cs typeface="Arial" panose="020B0604020202020204" pitchFamily="34" charset="0"/>
              </a:rPr>
              <a:t>「役割」は、クラブ役員としての役割だけではなく、クラブ行事の会場入り口での挨拶、例会での講演者の紹介など、クラブにおけるどのような役割でも構いません。</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baseline="0" dirty="0" smtClean="0">
                <a:latin typeface="Arial" panose="020B0604020202020204" pitchFamily="34" charset="0"/>
                <a:ea typeface="MS PGothic" panose="020B0600070205080204" pitchFamily="34" charset="-128"/>
                <a:cs typeface="Arial" panose="020B0604020202020204" pitchFamily="34" charset="0"/>
              </a:rPr>
              <a:t>年度末が近付いてきたら、実際に何人の会員が役割を務めたか考え、ロータリークラブ・セントラルにまた入り、「達成状況」を更新してください。来年度のクラブ役員が目標を立てる際に、この数が参考となります。</a:t>
            </a:r>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7724" y="4724126"/>
            <a:ext cx="4990166" cy="4856435"/>
          </a:xfrm>
        </p:spPr>
        <p:txBody>
          <a:bodyPr/>
          <a:lstStyle/>
          <a:p>
            <a:r>
              <a:rPr lang="ja-JP" altLang="en-US" sz="1050" dirty="0" smtClean="0">
                <a:latin typeface="Arial" panose="020B0604020202020204" pitchFamily="34" charset="0"/>
                <a:ea typeface="MS PGothic" panose="020B0600070205080204" pitchFamily="34" charset="-128"/>
                <a:cs typeface="Arial" panose="020B0604020202020204" pitchFamily="34" charset="0"/>
              </a:rPr>
              <a:t>このページでは、ロータリアンによるさまざまな参加方法を考慮しながら、この前の「クラブで役割を担っているロータリアンの数」と同様に、目標を入力してください。</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50" b="1" baseline="0" dirty="0" smtClean="0">
                <a:latin typeface="Arial" panose="020B0604020202020204" pitchFamily="34" charset="0"/>
                <a:ea typeface="MS PGothic" panose="020B0600070205080204" pitchFamily="34" charset="-128"/>
                <a:cs typeface="Arial" panose="020B0604020202020204" pitchFamily="34" charset="0"/>
              </a:rPr>
              <a:t>「クラブの奉仕活動に参加している会員の数」：</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クラブの奉仕活動に実際に参加している会員の数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50" b="1" dirty="0" smtClean="0">
                <a:latin typeface="Arial" panose="020B0604020202020204" pitchFamily="34" charset="0"/>
                <a:ea typeface="MS PGothic" panose="020B0600070205080204" pitchFamily="34" charset="-128"/>
                <a:cs typeface="Arial" panose="020B0604020202020204" pitchFamily="34" charset="0"/>
              </a:rPr>
              <a:t>「</a:t>
            </a:r>
            <a:r>
              <a:rPr lang="ja-JP" altLang="en-US" sz="1050" b="1" dirty="0">
                <a:latin typeface="Arial" panose="020B0604020202020204" pitchFamily="34" charset="0"/>
                <a:ea typeface="MS PGothic" panose="020B0600070205080204" pitchFamily="34" charset="-128"/>
                <a:cs typeface="Arial" panose="020B0604020202020204" pitchFamily="34" charset="0"/>
              </a:rPr>
              <a:t>クラブ</a:t>
            </a:r>
            <a:r>
              <a:rPr lang="ja-JP" altLang="en-US" sz="1050" b="1" dirty="0" smtClean="0">
                <a:latin typeface="Arial" panose="020B0604020202020204" pitchFamily="34" charset="0"/>
                <a:ea typeface="MS PGothic" panose="020B0600070205080204" pitchFamily="34" charset="-128"/>
                <a:cs typeface="Arial" panose="020B0604020202020204" pitchFamily="34" charset="0"/>
              </a:rPr>
              <a:t>の親睦活動</a:t>
            </a:r>
            <a:r>
              <a:rPr lang="ja-JP" altLang="en-US" sz="1050" b="1" dirty="0">
                <a:latin typeface="Arial" panose="020B0604020202020204" pitchFamily="34" charset="0"/>
                <a:ea typeface="MS PGothic" panose="020B0600070205080204" pitchFamily="34" charset="-128"/>
                <a:cs typeface="Arial" panose="020B0604020202020204" pitchFamily="34" charset="0"/>
              </a:rPr>
              <a:t>に参加している会員の数</a:t>
            </a:r>
            <a:r>
              <a:rPr lang="ja-JP" altLang="en-US" sz="1050" dirty="0">
                <a:latin typeface="Arial" panose="020B0604020202020204" pitchFamily="34" charset="0"/>
                <a:ea typeface="MS PGothic" panose="020B0600070205080204" pitchFamily="34" charset="-128"/>
                <a:cs typeface="Arial" panose="020B0604020202020204" pitchFamily="34" charset="0"/>
              </a:rPr>
              <a:t>」</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：例会以外に、クラブの交流行事に実際に参加している会員</a:t>
            </a:r>
            <a:r>
              <a:rPr lang="ja-JP" altLang="en-US" sz="1050" dirty="0">
                <a:latin typeface="Arial" panose="020B0604020202020204" pitchFamily="34" charset="0"/>
                <a:ea typeface="MS PGothic" panose="020B0600070205080204" pitchFamily="34" charset="-128"/>
                <a:cs typeface="Arial" panose="020B0604020202020204" pitchFamily="34" charset="0"/>
              </a:rPr>
              <a:t>の</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数。クラブが主催する家族向けの行事、クイズ大会なども含まれます。</a:t>
            </a:r>
            <a:endParaRPr lang="en-US" sz="1050" dirty="0">
              <a:latin typeface="Arial" panose="020B0604020202020204" pitchFamily="34" charset="0"/>
              <a:ea typeface="MS PGothic" panose="020B0600070205080204" pitchFamily="34" charset="-128"/>
              <a:cs typeface="Arial" panose="020B0604020202020204" pitchFamily="34" charset="0"/>
            </a:endParaRPr>
          </a:p>
          <a:p>
            <a:r>
              <a:rPr lang="ja-JP" altLang="en-US" sz="1050" b="1" baseline="0" dirty="0" smtClean="0">
                <a:latin typeface="Arial" panose="020B0604020202020204" pitchFamily="34" charset="0"/>
                <a:ea typeface="MS PGothic" panose="020B0600070205080204" pitchFamily="34" charset="-128"/>
                <a:cs typeface="Arial" panose="020B0604020202020204" pitchFamily="34" charset="0"/>
              </a:rPr>
              <a:t>「新会員を推薦した会員の数」</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：本年度中に、クラブに新会員を推薦した会員の数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50" b="1" baseline="0" dirty="0" smtClean="0">
                <a:latin typeface="Arial" panose="020B0604020202020204" pitchFamily="34" charset="0"/>
                <a:ea typeface="MS PGothic" panose="020B0600070205080204" pitchFamily="34" charset="-128"/>
                <a:cs typeface="Arial" panose="020B0604020202020204" pitchFamily="34" charset="0"/>
              </a:rPr>
              <a:t>「リーダー育成のプログラムや活動に参加する会員数」</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：クラブ内のグループを先導する会員の数（例</a:t>
            </a:r>
            <a:r>
              <a:rPr lang="en-US" altLang="ja-JP" sz="1050" baseline="0" dirty="0" smtClean="0">
                <a:latin typeface="Arial" panose="020B0604020202020204" pitchFamily="34" charset="0"/>
                <a:ea typeface="MS PGothic" panose="020B0600070205080204" pitchFamily="34" charset="-128"/>
                <a:cs typeface="Arial" panose="020B0604020202020204" pitchFamily="34" charset="0"/>
              </a:rPr>
              <a:t>:</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クラブ委員会のリーダーや地元でのプロジェクトにおける</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クラブの活動を先導する役割など）</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r>
              <a:rPr lang="en-US" sz="1050" baseline="0" dirty="0" smtClean="0">
                <a:latin typeface="Arial" panose="020B0604020202020204" pitchFamily="34" charset="0"/>
                <a:ea typeface="MS PGothic" panose="020B0600070205080204" pitchFamily="34" charset="-128"/>
                <a:cs typeface="Arial" panose="020B0604020202020204" pitchFamily="34" charset="0"/>
              </a:rPr>
              <a:t> </a:t>
            </a:r>
            <a:r>
              <a:rPr lang="ja-JP" altLang="en-US" sz="1050" b="1" dirty="0" smtClean="0">
                <a:latin typeface="Arial" panose="020B0604020202020204" pitchFamily="34" charset="0"/>
                <a:ea typeface="MS PGothic" panose="020B0600070205080204" pitchFamily="34" charset="-128"/>
                <a:cs typeface="Arial" panose="020B0604020202020204" pitchFamily="34" charset="0"/>
              </a:rPr>
              <a:t>「ロータリアン行動グループに参加している会員の数」</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：正式に認定されたロータリアン行動グループ（</a:t>
            </a:r>
            <a:r>
              <a:rPr lang="en-US" altLang="ja-JP" sz="1050" dirty="0" smtClean="0">
                <a:latin typeface="Arial" panose="020B0604020202020204" pitchFamily="34" charset="0"/>
                <a:ea typeface="MS PGothic" panose="020B0600070205080204" pitchFamily="34" charset="-128"/>
                <a:cs typeface="Arial" panose="020B0604020202020204" pitchFamily="34" charset="0"/>
              </a:rPr>
              <a:t>RAG</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）のメンバーとなっている会員の数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1" dirty="0" smtClean="0">
                <a:latin typeface="Arial" panose="020B0604020202020204" pitchFamily="34" charset="0"/>
                <a:ea typeface="MS PGothic" panose="020B0600070205080204" pitchFamily="34" charset="-128"/>
                <a:cs typeface="Arial" panose="020B0604020202020204" pitchFamily="34" charset="0"/>
              </a:rPr>
              <a:t>「ロータリー親睦活動グループに参加している会員の数」</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：認定されたロータリー親睦活動グループの正式な会員となっているクラブ会員の数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1" baseline="0" dirty="0" smtClean="0">
                <a:latin typeface="Arial" panose="020B0604020202020204" pitchFamily="34" charset="0"/>
                <a:ea typeface="MS PGothic" panose="020B0600070205080204" pitchFamily="34" charset="-128"/>
                <a:cs typeface="Arial" panose="020B0604020202020204" pitchFamily="34" charset="0"/>
              </a:rPr>
              <a:t>「地区で役割を担っている会員の数」</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：地区において正式な役割を担っている会員の数（例：地区委員長、ガバナー補佐など）</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1" dirty="0" smtClean="0">
                <a:latin typeface="Arial" panose="020B0604020202020204" pitchFamily="34" charset="0"/>
                <a:ea typeface="MS PGothic" panose="020B0600070205080204" pitchFamily="34" charset="-128"/>
                <a:cs typeface="Arial" panose="020B0604020202020204" pitchFamily="34" charset="0"/>
              </a:rPr>
              <a:t>「地区大会に参加する会員の数」</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：通常春に行われる地区大会に参加する会員の数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1" baseline="0" dirty="0" smtClean="0">
                <a:latin typeface="Arial" panose="020B0604020202020204" pitchFamily="34" charset="0"/>
                <a:ea typeface="MS PGothic" panose="020B0600070205080204" pitchFamily="34" charset="-128"/>
                <a:cs typeface="Arial" panose="020B0604020202020204" pitchFamily="34" charset="0"/>
              </a:rPr>
              <a:t>「地区協議会に参加する会員の数」</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：地区研修・協議会（通常毎年一回、地区リーダーが招集）に出席するクラブ委員会委員長の数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1" dirty="0" smtClean="0">
                <a:latin typeface="Arial" panose="020B0604020202020204" pitchFamily="34" charset="0"/>
                <a:ea typeface="MS PGothic" panose="020B0600070205080204" pitchFamily="34" charset="-128"/>
                <a:cs typeface="Arial" panose="020B0604020202020204" pitchFamily="34" charset="0"/>
              </a:rPr>
              <a:t>「活動に参加した会員の数」</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：上記の活動をすべて考慮</a:t>
            </a:r>
            <a:r>
              <a:rPr lang="ja-JP" altLang="en-US" sz="1050" dirty="0">
                <a:latin typeface="Arial" panose="020B0604020202020204" pitchFamily="34" charset="0"/>
                <a:ea typeface="MS PGothic" panose="020B0600070205080204" pitchFamily="34" charset="-128"/>
                <a:cs typeface="Arial" panose="020B0604020202020204" pitchFamily="34" charset="0"/>
              </a:rPr>
              <a:t>し</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、本年度参加した会員の総数（延ではなく、個別の会員数）。上記目標の</a:t>
            </a:r>
            <a:r>
              <a:rPr lang="ja-JP" altLang="en-US" sz="1050" dirty="0">
                <a:latin typeface="Arial" panose="020B0604020202020204" pitchFamily="34" charset="0"/>
                <a:ea typeface="MS PGothic" panose="020B0600070205080204" pitchFamily="34" charset="-128"/>
                <a:cs typeface="Arial" panose="020B0604020202020204" pitchFamily="34" charset="0"/>
              </a:rPr>
              <a:t>合計ではなく</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、それらと別の目標として設定。</a:t>
            </a:r>
            <a:endParaRPr lang="en-US" sz="105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これらの目標の入力が完了したら、「保存」をクリックすると、「クラブ」のタブに戻ります。</a:t>
            </a:r>
            <a:endParaRPr lang="en-US" sz="105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endParaRPr lang="en-US" sz="1050"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次は、「クラブのコミュニケーション」に関する目標です。入力するには、「編集」をクリックします。</a:t>
            </a:r>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000" dirty="0" smtClean="0">
                <a:latin typeface="Arial" panose="020B0604020202020204" pitchFamily="34" charset="0"/>
                <a:ea typeface="MS PGothic" panose="020B0600070205080204" pitchFamily="34" charset="-128"/>
                <a:cs typeface="Arial" panose="020B0604020202020204" pitchFamily="34" charset="0"/>
              </a:rPr>
              <a:t>「クラブのコミュニケーション」に関する最初の目標は、クラブの戦略計画についてです。</a:t>
            </a:r>
            <a:r>
              <a:rPr lang="en-US" sz="1000" baseline="0" dirty="0" smtClean="0">
                <a:latin typeface="Arial" panose="020B0604020202020204" pitchFamily="34" charset="0"/>
                <a:ea typeface="MS PGothic" panose="020B0600070205080204" pitchFamily="34" charset="-128"/>
                <a:cs typeface="Arial" panose="020B0604020202020204" pitchFamily="34" charset="0"/>
              </a:rPr>
              <a:t> </a:t>
            </a:r>
          </a:p>
          <a:p>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dirty="0" smtClean="0">
                <a:latin typeface="Arial" panose="020B0604020202020204" pitchFamily="34" charset="0"/>
                <a:ea typeface="MS PGothic" panose="020B0600070205080204" pitchFamily="34" charset="-128"/>
                <a:cs typeface="Arial" panose="020B0604020202020204" pitchFamily="34" charset="0"/>
              </a:rPr>
              <a:t>（前年度のガバナー補佐がロータリーに報告した場合）</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前年度」の欄には、前年度このクラブが戦略計画を立てたかどうかが表示されます。「目標」は、▼をクリックし「はい」または「いいえ」をお選びください（既に戦略計画を立てた、または立てようと思っている場合は、「はい」。戦略計画を立てていない、または立てる意思がない場合は、「いいえ」）。</a:t>
            </a:r>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次は「</a:t>
            </a:r>
            <a:r>
              <a:rPr lang="en-US" altLang="ja-JP" sz="1000" baseline="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年間に実施するクラブ協議会の数」に関する目標です。クラブで開催を予定している協議会の回数を入力します。</a:t>
            </a:r>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その次の項目は、クラブにおけるウェブサイト</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やソーシャルメディアのページを常に更新し、それらにクラブの現在の活動を反映させることを目標とする場合は「はい」、そうでなければ「いいえ」を選んでください。</a:t>
            </a:r>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dirty="0">
                <a:latin typeface="Arial" panose="020B0604020202020204" pitchFamily="34" charset="0"/>
                <a:ea typeface="MS PGothic" panose="020B0600070205080204" pitchFamily="34" charset="-128"/>
                <a:cs typeface="Arial" panose="020B0604020202020204" pitchFamily="34" charset="0"/>
              </a:rPr>
              <a:t>次</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の「</a:t>
            </a:r>
            <a:r>
              <a:rPr lang="en-US" altLang="ja-JP" sz="100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カ月間に配信（配布）する通信物の数」は、毎月会員に送られる</a:t>
            </a:r>
            <a:r>
              <a:rPr lang="en-US" altLang="ja-JP" sz="1000" dirty="0" smtClean="0">
                <a:latin typeface="Arial" panose="020B0604020202020204" pitchFamily="34" charset="0"/>
                <a:ea typeface="MS PGothic" panose="020B0600070205080204" pitchFamily="34" charset="-128"/>
                <a:cs typeface="Arial" panose="020B0604020202020204" pitchFamily="34" charset="0"/>
              </a:rPr>
              <a:t>E</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メール、ニュースレター／月信、郵送物などの数です。目標数を入力してください。</a:t>
            </a:r>
            <a:r>
              <a:rPr lang="en-US" sz="1000" baseline="0" dirty="0" smtClean="0">
                <a:latin typeface="Arial" panose="020B0604020202020204" pitchFamily="34" charset="0"/>
                <a:ea typeface="MS PGothic" panose="020B0600070205080204" pitchFamily="34" charset="-128"/>
                <a:cs typeface="Arial" panose="020B0604020202020204" pitchFamily="34" charset="0"/>
              </a:rPr>
              <a:t> </a:t>
            </a:r>
          </a:p>
          <a:p>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a:t>
            </a:r>
            <a:r>
              <a:rPr lang="en-US" altLang="ja-JP" sz="1000" baseline="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年間に例会以外に行われる会員の親睦活動の数」には、クイズ</a:t>
            </a:r>
            <a:r>
              <a:rPr lang="ja-JP" altLang="en-US" sz="1000" dirty="0">
                <a:latin typeface="Arial" panose="020B0604020202020204" pitchFamily="34" charset="0"/>
                <a:ea typeface="MS PGothic" panose="020B0600070205080204" pitchFamily="34" charset="-128"/>
                <a:cs typeface="Arial" panose="020B0604020202020204" pitchFamily="34" charset="0"/>
              </a:rPr>
              <a:t>大会、家族を交えた地元</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行事などへの参加なども含まれます。</a:t>
            </a:r>
            <a:endParaRPr lang="en-US" altLang="ja-JP" sz="10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altLang="ja-JP" sz="1000" dirty="0">
              <a:latin typeface="Arial" panose="020B0604020202020204" pitchFamily="34" charset="0"/>
              <a:ea typeface="MS PGothic" panose="020B0600070205080204" pitchFamily="34" charset="-128"/>
              <a:cs typeface="Arial" panose="020B0604020202020204" pitchFamily="34" charset="0"/>
            </a:endParaRPr>
          </a:p>
          <a:p>
            <a:r>
              <a:rPr lang="ja-JP" altLang="en-US" sz="1000" dirty="0">
                <a:latin typeface="Arial" panose="020B0604020202020204" pitchFamily="34" charset="0"/>
                <a:ea typeface="MS PGothic" panose="020B0600070205080204" pitchFamily="34" charset="-128"/>
                <a:cs typeface="Arial" panose="020B0604020202020204" pitchFamily="34" charset="0"/>
              </a:rPr>
              <a:t>年度末には、これらすべての目標について、この</a:t>
            </a:r>
            <a:r>
              <a:rPr lang="en-US" altLang="ja-JP" sz="1000" dirty="0">
                <a:latin typeface="Arial" panose="020B0604020202020204" pitchFamily="34" charset="0"/>
                <a:ea typeface="MS PGothic" panose="020B0600070205080204" pitchFamily="34" charset="-128"/>
                <a:cs typeface="Arial" panose="020B0604020202020204" pitchFamily="34" charset="0"/>
              </a:rPr>
              <a:t>1</a:t>
            </a:r>
            <a:r>
              <a:rPr lang="ja-JP" altLang="en-US" sz="1000" dirty="0">
                <a:latin typeface="Arial" panose="020B0604020202020204" pitchFamily="34" charset="0"/>
                <a:ea typeface="MS PGothic" panose="020B0600070205080204" pitchFamily="34" charset="-128"/>
                <a:cs typeface="Arial" panose="020B0604020202020204" pitchFamily="34" charset="0"/>
              </a:rPr>
              <a:t>年の実際の状況に基づき、「達成状況」を入力してください。</a:t>
            </a:r>
            <a:endParaRPr lang="en-US" sz="1000" dirty="0">
              <a:latin typeface="Arial" panose="020B0604020202020204" pitchFamily="34" charset="0"/>
              <a:ea typeface="MS PGothic" panose="020B0600070205080204" pitchFamily="34" charset="-128"/>
              <a:cs typeface="Arial" panose="020B0604020202020204" pitchFamily="34" charset="0"/>
            </a:endParaRPr>
          </a:p>
          <a:p>
            <a:endParaRPr lang="en-US" altLang="ja-JP"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dirty="0">
                <a:latin typeface="Arial" panose="020B0604020202020204" pitchFamily="34" charset="0"/>
                <a:ea typeface="MS PGothic" panose="020B0600070205080204" pitchFamily="34" charset="-128"/>
                <a:cs typeface="Arial" panose="020B0604020202020204" pitchFamily="34" charset="0"/>
              </a:rPr>
              <a:t>納得の</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ゆく目標</a:t>
            </a:r>
            <a:r>
              <a:rPr lang="ja-JP" altLang="en-US" sz="1000" dirty="0">
                <a:latin typeface="Arial" panose="020B0604020202020204" pitchFamily="34" charset="0"/>
                <a:ea typeface="MS PGothic" panose="020B0600070205080204" pitchFamily="34" charset="-128"/>
                <a:cs typeface="Arial" panose="020B0604020202020204" pitchFamily="34" charset="0"/>
              </a:rPr>
              <a:t>が入力できたら、「保存」をクリックしてください</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。「クラブ」の</a:t>
            </a:r>
            <a:r>
              <a:rPr lang="ja-JP" altLang="en-US" sz="1000" dirty="0">
                <a:latin typeface="Arial" panose="020B0604020202020204" pitchFamily="34" charset="0"/>
                <a:ea typeface="MS PGothic" panose="020B0600070205080204" pitchFamily="34" charset="-128"/>
                <a:cs typeface="Arial" panose="020B0604020202020204" pitchFamily="34" charset="0"/>
              </a:rPr>
              <a:t>タブの最初のページに戻ります。</a:t>
            </a:r>
          </a:p>
          <a:p>
            <a:endParaRPr lang="en-US" altLang="ja-JP" sz="1000"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次は、クラブにおける広報に関する目標です。「編集」をクリックして入力してください。</a:t>
            </a:r>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000" dirty="0" smtClean="0">
                <a:latin typeface="Arial" panose="020B0604020202020204" pitchFamily="34" charset="0"/>
                <a:ea typeface="MS PGothic" panose="020B0600070205080204" pitchFamily="34" charset="-128"/>
                <a:cs typeface="Arial" panose="020B0604020202020204" pitchFamily="34" charset="0"/>
              </a:rPr>
              <a:t>広報の分野では以下の目標を入力できます。</a:t>
            </a:r>
            <a:endParaRPr lang="en-US" altLang="ja-JP" sz="1000" dirty="0" smtClean="0">
              <a:latin typeface="Arial" panose="020B0604020202020204" pitchFamily="34" charset="0"/>
              <a:ea typeface="MS PGothic" panose="020B0600070205080204" pitchFamily="34" charset="-128"/>
              <a:cs typeface="Arial" panose="020B0604020202020204" pitchFamily="34" charset="0"/>
            </a:endParaRPr>
          </a:p>
          <a:p>
            <a:endParaRPr lang="en-US" sz="1000" dirty="0">
              <a:latin typeface="Arial" panose="020B0604020202020204" pitchFamily="34" charset="0"/>
              <a:ea typeface="MS PGothic" panose="020B0600070205080204" pitchFamily="34" charset="-128"/>
              <a:cs typeface="Arial" panose="020B0604020202020204" pitchFamily="34" charset="0"/>
            </a:endParaRPr>
          </a:p>
          <a:p>
            <a:r>
              <a:rPr lang="ja-JP" altLang="en-US" sz="1000" b="1" dirty="0" smtClean="0">
                <a:latin typeface="Arial" panose="020B0604020202020204" pitchFamily="34" charset="0"/>
                <a:ea typeface="MS PGothic" panose="020B0600070205080204" pitchFamily="34" charset="-128"/>
                <a:cs typeface="Arial" panose="020B0604020202020204" pitchFamily="34" charset="0"/>
              </a:rPr>
              <a:t>「クラブ</a:t>
            </a:r>
            <a:r>
              <a:rPr lang="ja-JP" altLang="en-US" sz="1000" b="1" dirty="0">
                <a:latin typeface="Arial" panose="020B0604020202020204" pitchFamily="34" charset="0"/>
                <a:ea typeface="MS PGothic" panose="020B0600070205080204" pitchFamily="34" charset="-128"/>
                <a:cs typeface="Arial" panose="020B0604020202020204" pitchFamily="34" charset="0"/>
              </a:rPr>
              <a:t>のウェブサイト</a:t>
            </a:r>
            <a:r>
              <a:rPr lang="ja-JP" altLang="en-US" sz="1000" b="1" dirty="0" smtClean="0">
                <a:latin typeface="Arial" panose="020B0604020202020204" pitchFamily="34" charset="0"/>
                <a:ea typeface="MS PGothic" panose="020B0600070205080204" pitchFamily="34" charset="-128"/>
                <a:cs typeface="Arial" panose="020B0604020202020204" pitchFamily="34" charset="0"/>
              </a:rPr>
              <a:t>を</a:t>
            </a:r>
            <a:r>
              <a:rPr lang="en-US" altLang="ja-JP" sz="1000" b="1"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1" dirty="0" smtClean="0">
                <a:latin typeface="Arial" panose="020B0604020202020204" pitchFamily="34" charset="0"/>
                <a:ea typeface="MS PGothic" panose="020B0600070205080204" pitchFamily="34" charset="-128"/>
                <a:cs typeface="Arial" panose="020B0604020202020204" pitchFamily="34" charset="0"/>
              </a:rPr>
              <a:t>カ月に更新する回数」</a:t>
            </a:r>
            <a:r>
              <a:rPr lang="ja-JP" altLang="en-US" sz="1000" b="1" dirty="0" smtClean="0">
                <a:latin typeface="Arial" panose="020B0604020202020204" pitchFamily="34" charset="0"/>
                <a:ea typeface="MS PGothic" panose="020B0600070205080204" pitchFamily="34" charset="-128"/>
                <a:cs typeface="Arial" panose="020B0604020202020204" pitchFamily="34" charset="0"/>
                <a:sym typeface="Wingdings" panose="05000000000000000000" pitchFamily="2" charset="2"/>
              </a:rPr>
              <a:t>：</a:t>
            </a:r>
            <a:r>
              <a:rPr lang="ja-JP" altLang="en-US" sz="1000" dirty="0" smtClean="0">
                <a:latin typeface="Arial" panose="020B0604020202020204" pitchFamily="34" charset="0"/>
                <a:ea typeface="MS PGothic" panose="020B0600070205080204" pitchFamily="34" charset="-128"/>
                <a:cs typeface="Arial" panose="020B0604020202020204" pitchFamily="34" charset="0"/>
                <a:sym typeface="Wingdings" panose="05000000000000000000" pitchFamily="2" charset="2"/>
              </a:rPr>
              <a:t>（前年度にロータリーに報告された場合）</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「前年度」の数字は自動表示されます。クラブが毎月ウェブサイトをする予定回数を「目標」に入力してください。</a:t>
            </a:r>
            <a:endParaRPr lang="en-US" altLang="ja-JP" sz="100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「クラブのプロジェクトを取り上げた</a:t>
            </a:r>
            <a:r>
              <a:rPr lang="en-US" altLang="ja-JP" sz="1000" b="1" baseline="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年間のメディア記事や番組（印刷・放送）の数」</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：クラブが目指す件数を入力します。</a:t>
            </a:r>
            <a:endParaRPr lang="en-US" altLang="ja-JP"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1" dirty="0" smtClean="0">
                <a:latin typeface="Arial" panose="020B0604020202020204" pitchFamily="34" charset="0"/>
                <a:ea typeface="MS PGothic" panose="020B0600070205080204" pitchFamily="34" charset="-128"/>
                <a:cs typeface="Arial" panose="020B0604020202020204" pitchFamily="34" charset="0"/>
              </a:rPr>
              <a:t>「</a:t>
            </a:r>
            <a:r>
              <a:rPr lang="en-US" altLang="ja-JP" sz="1000" b="1"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1" dirty="0" smtClean="0">
                <a:latin typeface="Arial" panose="020B0604020202020204" pitchFamily="34" charset="0"/>
                <a:ea typeface="MS PGothic" panose="020B0600070205080204" pitchFamily="34" charset="-128"/>
                <a:cs typeface="Arial" panose="020B0604020202020204" pitchFamily="34" charset="0"/>
              </a:rPr>
              <a:t>年間に掲載・放送する広告の数」：</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地元の場所・新聞・ラジオ・テレビにおいて掲載・放送を予定する広告の数を入力してください。</a:t>
            </a:r>
            <a:endParaRPr lang="en-US" altLang="ja-JP" sz="1000" dirty="0" smtClean="0">
              <a:latin typeface="Arial" panose="020B0604020202020204" pitchFamily="34" charset="0"/>
              <a:ea typeface="MS PGothic" panose="020B0600070205080204" pitchFamily="34" charset="-128"/>
              <a:cs typeface="Arial" panose="020B0604020202020204" pitchFamily="34" charset="0"/>
            </a:endParaRPr>
          </a:p>
          <a:p>
            <a:r>
              <a:rPr lang="en-US" sz="1000" baseline="0" dirty="0" smtClean="0">
                <a:latin typeface="Arial" panose="020B0604020202020204" pitchFamily="34" charset="0"/>
                <a:ea typeface="MS PGothic" panose="020B0600070205080204" pitchFamily="34" charset="-128"/>
                <a:cs typeface="Arial" panose="020B0604020202020204" pitchFamily="34" charset="0"/>
              </a:rPr>
              <a:t> </a:t>
            </a:r>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「クラブのプロジェクトや例会に</a:t>
            </a:r>
            <a:r>
              <a:rPr lang="en-US" altLang="ja-JP" sz="1000" b="1" baseline="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カ月に招くメディア関係者の数」</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：毎月、クラブの行事やプロジェクトにクラブから招待するメディア業界の関係者の人数</a:t>
            </a:r>
            <a:endParaRPr lang="en-US" altLang="ja-JP"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1" dirty="0" smtClean="0">
                <a:latin typeface="Arial" panose="020B0604020202020204" pitchFamily="34" charset="0"/>
                <a:ea typeface="MS PGothic" panose="020B0600070205080204" pitchFamily="34" charset="-128"/>
                <a:cs typeface="Arial" panose="020B0604020202020204" pitchFamily="34" charset="0"/>
              </a:rPr>
              <a:t>「奉仕活動について人々に伝えるためのソーシャルメディアの活用」</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：フェイスブック、ツイッターなどでクラブにおける奉仕活動の機会を伝えている、またはそれを目指す場合は「はい」、そうでない場合は「いいえ」。</a:t>
            </a:r>
            <a:endParaRPr lang="en-US" altLang="ja-JP" sz="100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a:t>
            </a:r>
            <a:r>
              <a:rPr lang="en-US" altLang="ja-JP" sz="1000" b="1" baseline="0" dirty="0" smtClean="0">
                <a:latin typeface="Arial" panose="020B0604020202020204" pitchFamily="34" charset="0"/>
                <a:ea typeface="MS PGothic" panose="020B0600070205080204" pitchFamily="34" charset="-128"/>
                <a:cs typeface="Arial" panose="020B0604020202020204" pitchFamily="34" charset="0"/>
              </a:rPr>
              <a:t>RI</a:t>
            </a:r>
            <a:r>
              <a:rPr lang="ja-JP" altLang="en-US" sz="1000" b="1" dirty="0" smtClean="0">
                <a:latin typeface="Arial" panose="020B0604020202020204" pitchFamily="34" charset="0"/>
                <a:ea typeface="MS PGothic" panose="020B0600070205080204" pitchFamily="34" charset="-128"/>
                <a:cs typeface="Arial" panose="020B0604020202020204" pitchFamily="34" charset="0"/>
              </a:rPr>
              <a:t>が作成した広告素材の使用</a:t>
            </a:r>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a:t>
            </a:r>
            <a:r>
              <a:rPr lang="en-US" altLang="ja-JP" sz="1000" baseline="0" dirty="0" smtClean="0">
                <a:latin typeface="Arial" panose="020B0604020202020204" pitchFamily="34" charset="0"/>
                <a:ea typeface="MS PGothic" panose="020B0600070205080204" pitchFamily="34" charset="-128"/>
                <a:cs typeface="Arial" panose="020B0604020202020204" pitchFamily="34" charset="0"/>
              </a:rPr>
              <a:t>:</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地元でクラブを推進するために</a:t>
            </a:r>
            <a:r>
              <a:rPr lang="en-US" altLang="ja-JP" sz="1000" dirty="0" smtClean="0">
                <a:latin typeface="Arial" panose="020B0604020202020204" pitchFamily="34" charset="0"/>
                <a:ea typeface="MS PGothic" panose="020B0600070205080204" pitchFamily="34" charset="-128"/>
                <a:cs typeface="Arial" panose="020B0604020202020204" pitchFamily="34" charset="0"/>
              </a:rPr>
              <a:t>RI</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の広告素材を使用している、または使用することを目指す場合は「はい」。そうでない場合は「いいえ」</a:t>
            </a:r>
            <a:endParaRPr lang="en-US" altLang="ja-JP" sz="100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1" dirty="0" smtClean="0">
                <a:latin typeface="Arial" panose="020B0604020202020204" pitchFamily="34" charset="0"/>
                <a:ea typeface="MS PGothic" panose="020B0600070205080204" pitchFamily="34" charset="-128"/>
                <a:cs typeface="Arial" panose="020B0604020202020204" pitchFamily="34" charset="0"/>
              </a:rPr>
              <a:t>「地区公共イメージ補助金への参加」</a:t>
            </a:r>
            <a:r>
              <a:rPr lang="en-US" altLang="ja-JP" sz="1000" dirty="0" smtClean="0">
                <a:latin typeface="Arial" panose="020B0604020202020204" pitchFamily="34" charset="0"/>
                <a:ea typeface="MS PGothic" panose="020B0600070205080204" pitchFamily="34" charset="-128"/>
                <a:cs typeface="Arial" panose="020B0604020202020204" pitchFamily="34" charset="0"/>
              </a:rPr>
              <a:t>:</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現在、クラブが地区の公共イメージ補助金を利用している、または申請することを目標とする場合は「はい」。そうでない場合は「いいえ」。</a:t>
            </a:r>
            <a:endParaRPr lang="en-US" altLang="ja-JP" sz="1000" b="1" dirty="0" smtClean="0">
              <a:latin typeface="Arial" panose="020B0604020202020204" pitchFamily="34" charset="0"/>
              <a:ea typeface="MS PGothic" panose="020B0600070205080204" pitchFamily="34" charset="-128"/>
              <a:cs typeface="Arial" panose="020B0604020202020204" pitchFamily="34" charset="0"/>
            </a:endParaRPr>
          </a:p>
          <a:p>
            <a:endParaRPr lang="en-US" sz="1000" b="1"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これらすべての目標についても、年度末に、この</a:t>
            </a:r>
            <a:r>
              <a:rPr lang="en-US" altLang="ja-JP" sz="1000" baseline="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年の実際の状況に基づき、「達成状況」を入力してください。</a:t>
            </a:r>
            <a:endParaRPr lang="en-US" altLang="ja-JP" sz="1000" baseline="0" dirty="0" smtClean="0">
              <a:latin typeface="Arial" panose="020B0604020202020204" pitchFamily="34" charset="0"/>
              <a:ea typeface="MS PGothic" panose="020B0600070205080204" pitchFamily="34" charset="-128"/>
              <a:cs typeface="Arial" panose="020B0604020202020204" pitchFamily="34" charset="0"/>
            </a:endParaRPr>
          </a:p>
          <a:p>
            <a:endParaRPr lang="ja-JP" alt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dirty="0">
                <a:latin typeface="Arial" panose="020B0604020202020204" pitchFamily="34" charset="0"/>
                <a:ea typeface="MS PGothic" panose="020B0600070205080204" pitchFamily="34" charset="-128"/>
                <a:cs typeface="Arial" panose="020B0604020202020204" pitchFamily="34" charset="0"/>
              </a:rPr>
              <a:t>納得の</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ゆく目標</a:t>
            </a:r>
            <a:r>
              <a:rPr lang="ja-JP" altLang="en-US" sz="1000" dirty="0">
                <a:latin typeface="Arial" panose="020B0604020202020204" pitchFamily="34" charset="0"/>
                <a:ea typeface="MS PGothic" panose="020B0600070205080204" pitchFamily="34" charset="-128"/>
                <a:cs typeface="Arial" panose="020B0604020202020204" pitchFamily="34" charset="0"/>
              </a:rPr>
              <a:t>が入力できたら、「保存」をクリックしてください。「クラブ」のタブの最初のページに戻ります</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a:t>
            </a:r>
            <a:endParaRPr lang="en-US" sz="1000"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534" y="723578"/>
            <a:ext cx="4970463" cy="3729038"/>
          </a:xfrm>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これで、「クラブ」のタブにある目標の入力が終わりました。次に、「奉仕」のタブをクリックしてください。「奉仕プロジェクトと活動」のグラフが表示されます。</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下にスクロールすると、「奉仕プロジェクトと活動」の目標と現時点での状況が表示されています。目標を入力・変更するには、「編集」をクリックします。</a:t>
            </a:r>
            <a:endParaRPr lang="en-US" sz="1200" b="0" kern="1200" baseline="0" dirty="0" smtClean="0">
              <a:solidFill>
                <a:srgbClr val="D91B5C"/>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100" dirty="0" smtClean="0">
                <a:latin typeface="Arial" panose="020B0604020202020204" pitchFamily="34" charset="0"/>
                <a:ea typeface="MS PGothic" panose="020B0600070205080204" pitchFamily="34" charset="-128"/>
                <a:cs typeface="Arial" panose="020B0604020202020204" pitchFamily="34" charset="0"/>
              </a:rPr>
              <a:t>奉仕プロジェクトと活動に関する目標の入力方法をご説明します。入力すべきデータの種類が分かりやすいよう、このスライドでは、データが既に表示されている例をお見せしています。</a:t>
            </a:r>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100" baseline="0" dirty="0" smtClean="0">
                <a:latin typeface="Arial" panose="020B0604020202020204" pitchFamily="34" charset="0"/>
                <a:ea typeface="MS PGothic" panose="020B0600070205080204" pitchFamily="34" charset="-128"/>
                <a:cs typeface="Arial" panose="020B0604020202020204" pitchFamily="34" charset="0"/>
              </a:rPr>
              <a:t>スライドで赤い枠に囲まれている「目標合計」には、クラブが本年度に計画しているプロジェクトや活動の件数を入力します。</a:t>
            </a:r>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100" baseline="0" dirty="0" smtClean="0">
                <a:latin typeface="Arial" panose="020B0604020202020204" pitchFamily="34" charset="0"/>
                <a:ea typeface="MS PGothic" panose="020B0600070205080204" pitchFamily="34" charset="-128"/>
                <a:cs typeface="Arial" panose="020B0604020202020204" pitchFamily="34" charset="0"/>
              </a:rPr>
              <a:t>その下に緑色で表示されている「達成状況」の数字は、さらに下で、クラブの皆さまが「達成」に印を付けた奉仕プロジェクトの合計数が、自動的に表示されます。</a:t>
            </a:r>
            <a:endParaRPr lang="en-US" altLang="ja-JP" sz="11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100" baseline="0" dirty="0" smtClean="0">
                <a:latin typeface="Arial" panose="020B0604020202020204" pitchFamily="34" charset="0"/>
                <a:ea typeface="MS PGothic" panose="020B0600070205080204" pitchFamily="34" charset="-128"/>
                <a:cs typeface="Arial" panose="020B0604020202020204" pitchFamily="34" charset="0"/>
              </a:rPr>
              <a:t>各プロジェクトについて、「タイトル」や「活動概要」を入力することもできます。</a:t>
            </a:r>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100" baseline="0" dirty="0" smtClean="0">
                <a:latin typeface="Arial" panose="020B0604020202020204" pitchFamily="34" charset="0"/>
                <a:ea typeface="MS PGothic" panose="020B0600070205080204" pitchFamily="34" charset="-128"/>
                <a:cs typeface="Arial" panose="020B0604020202020204" pitchFamily="34" charset="0"/>
              </a:rPr>
              <a:t>「活動概要」</a:t>
            </a:r>
            <a:r>
              <a:rPr lang="ja-JP" altLang="en-US" sz="1100" dirty="0">
                <a:latin typeface="Arial" panose="020B0604020202020204" pitchFamily="34" charset="0"/>
                <a:ea typeface="MS PGothic" panose="020B0600070205080204" pitchFamily="34" charset="-128"/>
                <a:cs typeface="Arial" panose="020B0604020202020204" pitchFamily="34" charset="0"/>
              </a:rPr>
              <a:t>のボックスの</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下にある「プロジェクトの詳細を表示」</a:t>
            </a:r>
            <a:r>
              <a:rPr lang="ja-JP" altLang="en-US" sz="1100" dirty="0">
                <a:latin typeface="Arial" panose="020B0604020202020204" pitchFamily="34" charset="0"/>
                <a:ea typeface="MS PGothic" panose="020B0600070205080204" pitchFamily="34" charset="-128"/>
                <a:cs typeface="Arial" panose="020B0604020202020204" pitchFamily="34" charset="0"/>
              </a:rPr>
              <a:t>（</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スライドではオレンジ色の枠）をクリックする</a:t>
            </a:r>
            <a:r>
              <a:rPr lang="ja-JP" altLang="en-US" sz="1100" dirty="0">
                <a:latin typeface="Arial" panose="020B0604020202020204" pitchFamily="34" charset="0"/>
                <a:ea typeface="MS PGothic" panose="020B0600070205080204" pitchFamily="34" charset="-128"/>
                <a:cs typeface="Arial" panose="020B0604020202020204" pitchFamily="34" charset="0"/>
              </a:rPr>
              <a:t>と</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ページが拡大し、プロジェクトのリソースの詳細を入力することも可能です。「ボランティアの合計時間数」、「ボランティアの人数」、「現金寄付」のボックスには、入力例が表示されています。各プロジェクトに必要となるリソースを入力してください。</a:t>
            </a: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100" dirty="0">
                <a:latin typeface="Arial" panose="020B0604020202020204" pitchFamily="34" charset="0"/>
                <a:ea typeface="MS PGothic" panose="020B0600070205080204" pitchFamily="34" charset="-128"/>
                <a:cs typeface="Arial" panose="020B0604020202020204" pitchFamily="34" charset="0"/>
              </a:rPr>
              <a:t>また</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プロジェクトのために現物拠出を受ける（または受けた）場合には、そのデータを入力することもできます。その場合、各物資ごとに「物資の種類」、「数量」、「価値合計」をすべて入力してください。拠出を受けた物資が</a:t>
            </a:r>
            <a:r>
              <a:rPr lang="ja-JP" altLang="en-US" sz="1100" dirty="0">
                <a:latin typeface="Arial" panose="020B0604020202020204" pitchFamily="34" charset="0"/>
                <a:ea typeface="MS PGothic" panose="020B0600070205080204" pitchFamily="34" charset="-128"/>
                <a:cs typeface="Arial" panose="020B0604020202020204" pitchFamily="34" charset="0"/>
              </a:rPr>
              <a:t>さらに</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ある場合は、「価値合計」ボックスの右にある緑色の「＋」をクリックすると、行が追加されます。</a:t>
            </a:r>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r>
              <a:rPr lang="en-US" sz="1100" baseline="0" dirty="0" smtClean="0">
                <a:latin typeface="Arial" panose="020B0604020202020204" pitchFamily="34" charset="0"/>
                <a:ea typeface="MS PGothic" panose="020B0600070205080204" pitchFamily="34" charset="-128"/>
                <a:cs typeface="Arial" panose="020B0604020202020204" pitchFamily="34" charset="0"/>
              </a:rPr>
              <a:t> </a:t>
            </a:r>
            <a:endParaRPr lang="en-US" sz="1100"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7724" y="4724126"/>
            <a:ext cx="4990166" cy="4640411"/>
          </a:xfrm>
        </p:spPr>
        <p:txBody>
          <a:bodyPr/>
          <a:lstStyle/>
          <a:p>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まず</a:t>
            </a:r>
            <a:r>
              <a:rPr lang="en-US" altLang="ja-JP" dirty="0">
                <a:latin typeface="Arial" panose="020B0604020202020204" pitchFamily="34" charset="0"/>
                <a:ea typeface="MS PGothic" panose="020B0600070205080204" pitchFamily="34" charset="-128"/>
                <a:cs typeface="Arial" panose="020B0604020202020204" pitchFamily="34" charset="0"/>
              </a:rPr>
              <a:t>My ROTARY</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にログインします。</a:t>
            </a:r>
            <a:r>
              <a:rPr lang="en-US" altLang="ja-JP"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hlinkClick r:id="rId3"/>
              </a:rPr>
              <a:t>www.rotary.org/myrotary/ja</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のページを開いてください。</a:t>
            </a:r>
            <a:r>
              <a:rPr lang="ja-JP" altLang="en-US" dirty="0" smtClean="0">
                <a:latin typeface="Arial" panose="020B0604020202020204" pitchFamily="34" charset="0"/>
                <a:ea typeface="MS PGothic" panose="020B0600070205080204" pitchFamily="34" charset="-128"/>
                <a:cs typeface="Arial" panose="020B0604020202020204" pitchFamily="34" charset="0"/>
              </a:rPr>
              <a:t>ページ中ほどの左端にある「ログインする／アカウント登録」をクリックしてください（前回からのログインがまだ有効である場合はその必要はありません）。</a:t>
            </a:r>
            <a:endParaRPr lang="en-US" b="0" baseline="0" dirty="0" smtClean="0">
              <a:solidFill>
                <a:srgbClr val="D91B5C"/>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n-ea"/>
                <a:cs typeface="Arial" panose="020B0604020202020204" pitchFamily="34" charset="0"/>
              </a:rPr>
              <a:t>「詳細」をクリックすると、「プロジェクトのカテゴリー」、「パートナー（協力者）」、「調達資金」の資金源を指定できます。ロータリー財団補助金が資金源となる場合は、補助金番号を入力することもできます。「カテゴリー」以外は、複数の項目を選ぶことも可能です。</a:t>
            </a:r>
            <a:endParaRPr lang="en-US" altLang="ja-JP" dirty="0" smtClean="0">
              <a:latin typeface="Arial" panose="020B0604020202020204" pitchFamily="34" charset="0"/>
              <a:ea typeface="+mn-ea"/>
              <a:cs typeface="Arial" panose="020B0604020202020204" pitchFamily="34" charset="0"/>
            </a:endParaRP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ja-JP" altLang="en-US" dirty="0">
                <a:latin typeface="Arial" panose="020B0604020202020204" pitchFamily="34" charset="0"/>
                <a:ea typeface="+mn-ea"/>
                <a:cs typeface="Arial" panose="020B0604020202020204" pitchFamily="34" charset="0"/>
              </a:rPr>
              <a:t>納得</a:t>
            </a:r>
            <a:r>
              <a:rPr lang="ja-JP" altLang="en-US" dirty="0" smtClean="0">
                <a:latin typeface="Arial" panose="020B0604020202020204" pitchFamily="34" charset="0"/>
                <a:ea typeface="+mn-ea"/>
                <a:cs typeface="Arial" panose="020B0604020202020204" pitchFamily="34" charset="0"/>
              </a:rPr>
              <a:t>のゆく目標が入力できたら、「保存」をクリックしてください。「奉仕」のタブの最初のページに戻ります。</a:t>
            </a:r>
            <a:endParaRPr lang="en-US" dirty="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aseline="0" dirty="0" smtClean="0">
                <a:latin typeface="MS PGothic" panose="020B0600070205080204" pitchFamily="34" charset="-128"/>
                <a:ea typeface="MS PGothic" panose="020B0600070205080204" pitchFamily="34" charset="-128"/>
              </a:rPr>
              <a:t>次は、「新世代クラブ」に関する目標です。「編集」をクリックしてください。</a:t>
            </a:r>
            <a:endParaRPr lang="en-US" baseline="0" dirty="0" smtClean="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「奉仕」</a:t>
            </a:r>
            <a:r>
              <a:rPr lang="ja-JP" altLang="en-US" dirty="0">
                <a:latin typeface="Arial" panose="020B0604020202020204" pitchFamily="34" charset="0"/>
                <a:ea typeface="MS PGothic" panose="020B0600070205080204" pitchFamily="34" charset="-128"/>
                <a:cs typeface="Arial" panose="020B0604020202020204" pitchFamily="34" charset="0"/>
              </a:rPr>
              <a:t>の最初の目標</a:t>
            </a:r>
            <a:r>
              <a:rPr lang="ja-JP" altLang="en-US" dirty="0" smtClean="0">
                <a:latin typeface="Arial" panose="020B0604020202020204" pitchFamily="34" charset="0"/>
                <a:ea typeface="MS PGothic" panose="020B0600070205080204" pitchFamily="34" charset="-128"/>
                <a:cs typeface="Arial" panose="020B0604020202020204" pitchFamily="34" charset="0"/>
              </a:rPr>
              <a:t>は、「ローターアクトクラブの数」に関する目標です。</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前年度」の下には、クラブが前年度にスポンサークラブとなったローターアクトクラブの数が表示されています。「目標」には、現在既にスポンサーとなっているローターアクトクラブの数に加え、皆さまの年度にクラブが新たにスポンサーとなることを計画しているローターアクトクラブの数（該当する場合）の合計を入力します。</a:t>
            </a:r>
            <a:endParaRPr lang="en-US" altLang="ja-JP"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二つ目の目標は、「インターアクトクラブの数」です。「ローターアクトクラブの数」と同様に、インターアクトクラブについて「目標」を入力してください。</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これら二つの目標の「達成状況」は、いずれもロータリーが、記録に基づいて自動表示します。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これらについても、納得のゆく目標が入力できたら、「保存」をクリックすると、「奉仕」</a:t>
            </a:r>
            <a:r>
              <a:rPr lang="ja-JP" altLang="en-US" dirty="0">
                <a:latin typeface="Arial" panose="020B0604020202020204" pitchFamily="34" charset="0"/>
                <a:ea typeface="MS PGothic" panose="020B0600070205080204" pitchFamily="34" charset="-128"/>
                <a:cs typeface="Arial" panose="020B0604020202020204" pitchFamily="34" charset="0"/>
              </a:rPr>
              <a:t>の</a:t>
            </a:r>
            <a:r>
              <a:rPr lang="ja-JP" altLang="en-US" dirty="0" smtClean="0">
                <a:latin typeface="Arial" panose="020B0604020202020204" pitchFamily="34" charset="0"/>
                <a:ea typeface="MS PGothic" panose="020B0600070205080204" pitchFamily="34" charset="-128"/>
                <a:cs typeface="Arial" panose="020B0604020202020204" pitchFamily="34" charset="0"/>
              </a:rPr>
              <a:t>タブ</a:t>
            </a:r>
            <a:r>
              <a:rPr lang="ja-JP" altLang="en-US" dirty="0">
                <a:latin typeface="Arial" panose="020B0604020202020204" pitchFamily="34" charset="0"/>
                <a:ea typeface="MS PGothic" panose="020B0600070205080204" pitchFamily="34" charset="-128"/>
                <a:cs typeface="Arial" panose="020B0604020202020204" pitchFamily="34" charset="0"/>
              </a:rPr>
              <a:t>の最初のページに戻ります</a:t>
            </a:r>
            <a:r>
              <a:rPr lang="ja-JP" altLang="en-US" dirty="0" smtClean="0">
                <a:latin typeface="Arial" panose="020B0604020202020204" pitchFamily="34" charset="0"/>
                <a:ea typeface="MS PGothic" panose="020B0600070205080204" pitchFamily="34" charset="-128"/>
                <a:cs typeface="Arial" panose="020B0604020202020204" pitchFamily="34" charset="0"/>
              </a:rPr>
              <a:t>。</a:t>
            </a:r>
            <a:endParaRPr lang="en-US"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「新世代の参加者」に関する目標です。入力するには、また「編集」をクリックしてください。</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まず、「クラブが受け入れる青少年交換学生の数」に関する目標です。</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baseline="0" dirty="0" smtClean="0">
                <a:latin typeface="Arial" panose="020B0604020202020204" pitchFamily="34" charset="0"/>
                <a:ea typeface="MS PGothic" panose="020B0600070205080204" pitchFamily="34" charset="-128"/>
                <a:cs typeface="Arial" panose="020B0604020202020204" pitchFamily="34" charset="0"/>
              </a:rPr>
              <a:t>「前年度」は、クラブでの前年度の受入青少年交換学生の数、「目標」は、本年度に受け入れる予定である青少年交換学生の数です。</a:t>
            </a:r>
            <a:endParaRPr lang="en-US" altLang="ja-JP"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「達成状況」には、ロータリーの記録に基づき、現時点までにクラブが受け入れた学生の数が自動表示されます。</a:t>
            </a:r>
            <a:endParaRPr lang="en-US" altLang="ja-JP"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「クラブが派遣する青少年交換学生の数」、</a:t>
            </a:r>
            <a:r>
              <a:rPr lang="ja-JP" altLang="en-US" dirty="0" smtClean="0">
                <a:latin typeface="Arial" panose="020B0604020202020204" pitchFamily="34" charset="0"/>
                <a:ea typeface="MS PGothic" panose="020B0600070205080204" pitchFamily="34" charset="-128"/>
                <a:cs typeface="Arial" panose="020B0604020202020204" pitchFamily="34" charset="0"/>
              </a:rPr>
              <a:t>「クラブが派遣する</a:t>
            </a:r>
            <a:r>
              <a:rPr lang="en-US" altLang="ja-JP" dirty="0" smtClean="0">
                <a:latin typeface="Arial" panose="020B0604020202020204" pitchFamily="34" charset="0"/>
                <a:ea typeface="MS PGothic" panose="020B0600070205080204" pitchFamily="34" charset="-128"/>
                <a:cs typeface="Arial" panose="020B0604020202020204" pitchFamily="34" charset="0"/>
              </a:rPr>
              <a:t>RYLA</a:t>
            </a:r>
            <a:r>
              <a:rPr lang="ja-JP" altLang="en-US" dirty="0" smtClean="0">
                <a:latin typeface="Arial" panose="020B0604020202020204" pitchFamily="34" charset="0"/>
                <a:ea typeface="MS PGothic" panose="020B0600070205080204" pitchFamily="34" charset="-128"/>
                <a:cs typeface="Arial" panose="020B0604020202020204" pitchFamily="34" charset="0"/>
              </a:rPr>
              <a:t>参加者の数</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」についても同様です。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目標の入力が完了したら、「保存」をクリックして、「奉仕」のタブの最初のページに戻ってください。</a:t>
            </a:r>
            <a:endParaRPr lang="en-US"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anose="020B0604020202020204" pitchFamily="34" charset="0"/>
              <a:ea typeface="MS PGothic" panose="020B0600070205080204" pitchFamily="34" charset="-128"/>
              <a:cs typeface="Arial" panose="020B0604020202020204" pitchFamily="34" charset="0"/>
            </a:endParaRPr>
          </a:p>
          <a:p>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MS PGothic" panose="020B0600070205080204" pitchFamily="34" charset="-128"/>
                <a:ea typeface="MS PGothic" panose="020B0600070205080204" pitchFamily="34" charset="-128"/>
              </a:rPr>
              <a:t>これで、「奉仕」のタブの下にあるクラブ目標を全部入力できました。</a:t>
            </a:r>
            <a:endParaRPr lang="en-US" altLang="ja-JP" dirty="0" smtClean="0">
              <a:latin typeface="MS PGothic" panose="020B0600070205080204" pitchFamily="34" charset="-128"/>
              <a:ea typeface="MS PGothic"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MS PGothic" panose="020B0600070205080204" pitchFamily="34" charset="-128"/>
              <a:ea typeface="MS PGothic"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MS PGothic" panose="020B0600070205080204" pitchFamily="34" charset="-128"/>
                <a:ea typeface="MS PGothic" panose="020B0600070205080204" pitchFamily="34" charset="-128"/>
              </a:rPr>
              <a:t>次</a:t>
            </a:r>
            <a:r>
              <a:rPr lang="ja-JP" altLang="en-US" dirty="0" smtClean="0">
                <a:latin typeface="MS PGothic" panose="020B0600070205080204" pitchFamily="34" charset="-128"/>
                <a:ea typeface="MS PGothic" panose="020B0600070205080204" pitchFamily="34" charset="-128"/>
              </a:rPr>
              <a:t>に「財団への寄付」のタブをクリックすると、ご覧のように、クラブにおける財団寄付の動向を示したグラフが表示されています。</a:t>
            </a:r>
            <a:endParaRPr lang="en-US" baseline="0" dirty="0" smtClean="0">
              <a:latin typeface="MS PGothic" panose="020B0600070205080204" pitchFamily="34" charset="-128"/>
              <a:ea typeface="MS PGothic" panose="020B0600070205080204" pitchFamily="34" charset="-128"/>
            </a:endParaRPr>
          </a:p>
          <a:p>
            <a:endParaRPr lang="en-US"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n-ea"/>
                <a:cs typeface="Arial" panose="020B0604020202020204" pitchFamily="34" charset="0"/>
              </a:rPr>
              <a:t>同じページをさらに下にスクロールすると、今度は「年次基金」に関する目標です。「編集」をクリックして入力・変更します。</a:t>
            </a:r>
            <a:endParaRPr lang="en-US" sz="1200" b="0" kern="1200" baseline="0" dirty="0" smtClean="0">
              <a:solidFill>
                <a:srgbClr val="D91B5C"/>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年次基金に関しては、全体目標の要素となる</a:t>
            </a:r>
            <a:r>
              <a:rPr lang="ja-JP" altLang="en-US" dirty="0" smtClean="0">
                <a:latin typeface="Arial" panose="020B0604020202020204" pitchFamily="34" charset="0"/>
                <a:ea typeface="MS PGothic" panose="020B0600070205080204" pitchFamily="34" charset="-128"/>
                <a:cs typeface="Arial" panose="020B0604020202020204" pitchFamily="34" charset="0"/>
              </a:rPr>
              <a:t>四つの個別目標を立てます。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これらは寄付額に関する目標であり、認証目標でないことを念頭に置いてください。</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クラブ会員全員を考慮し、まず</a:t>
            </a:r>
            <a:r>
              <a:rPr lang="en-US" altLang="ja-JP"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1,000</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ドル以上の寄付を行っている（または行える）会員の数を、「ポール・ハリス・ソサエティ」の「寄付者数」に入力します。次にその会員の「平均寄付額」を入力すると、その二つ数字を掛け合わせたものが「寄付目標」として表示されます。スライドの例では、このクラブは</a:t>
            </a:r>
            <a:r>
              <a:rPr lang="en-US" altLang="ja-JP"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2</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人のポール・ハリス・ソサエティ会員が</a:t>
            </a:r>
            <a:r>
              <a:rPr lang="en-US" altLang="ja-JP" dirty="0" smtClean="0">
                <a:latin typeface="Arial" panose="020B0604020202020204" pitchFamily="34" charset="0"/>
                <a:ea typeface="MS PGothic" panose="020B0600070205080204" pitchFamily="34" charset="-128"/>
                <a:cs typeface="Arial" panose="020B0604020202020204" pitchFamily="34" charset="0"/>
              </a:rPr>
              <a:t>1,000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ドルの寄付を行うことを目標としており、そのレベルでの寄付目標は、</a:t>
            </a:r>
            <a:r>
              <a:rPr lang="en-US" altLang="ja-JP" dirty="0" smtClean="0">
                <a:latin typeface="Arial" panose="020B0604020202020204" pitchFamily="34" charset="0"/>
                <a:ea typeface="MS PGothic" panose="020B0600070205080204" pitchFamily="34" charset="-128"/>
                <a:cs typeface="Arial" panose="020B0604020202020204" pitchFamily="34" charset="0"/>
              </a:rPr>
              <a:t>2</a:t>
            </a:r>
            <a:r>
              <a:rPr lang="ja-JP" altLang="en-US" dirty="0" smtClean="0">
                <a:latin typeface="Arial" panose="020B0604020202020204" pitchFamily="34" charset="0"/>
                <a:ea typeface="MS PGothic" panose="020B0600070205080204" pitchFamily="34" charset="-128"/>
                <a:cs typeface="Arial" panose="020B0604020202020204" pitchFamily="34" charset="0"/>
              </a:rPr>
              <a:t>人</a:t>
            </a:r>
            <a:r>
              <a:rPr lang="en-US" altLang="ja-JP" dirty="0" smtClean="0">
                <a:latin typeface="Arial" panose="020B0604020202020204" pitchFamily="34" charset="0"/>
                <a:ea typeface="MS PGothic" panose="020B0600070205080204" pitchFamily="34" charset="-128"/>
                <a:cs typeface="Arial" panose="020B0604020202020204" pitchFamily="34" charset="0"/>
              </a:rPr>
              <a:t>X1,000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ドルで、</a:t>
            </a:r>
            <a:r>
              <a:rPr lang="en-US" altLang="ja-JP" dirty="0" smtClean="0">
                <a:latin typeface="Arial" panose="020B0604020202020204" pitchFamily="34" charset="0"/>
                <a:ea typeface="MS PGothic" panose="020B0600070205080204" pitchFamily="34" charset="-128"/>
                <a:cs typeface="Arial" panose="020B0604020202020204" pitchFamily="34" charset="0"/>
              </a:rPr>
              <a:t>2,000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ドルとなっています。</a:t>
            </a:r>
            <a:endParaRPr lang="en-US" altLang="ja-JP"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さらに、「財団の友」（</a:t>
            </a:r>
            <a:r>
              <a:rPr lang="en-US" altLang="ja-JP"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100</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ドル以上）</a:t>
            </a:r>
            <a:r>
              <a:rPr lang="ja-JP" altLang="en-US" dirty="0" smtClean="0">
                <a:latin typeface="Arial" panose="020B0604020202020204" pitchFamily="34" charset="0"/>
                <a:ea typeface="MS PGothic" panose="020B0600070205080204" pitchFamily="34" charset="-128"/>
                <a:cs typeface="Arial" panose="020B0604020202020204" pitchFamily="34" charset="0"/>
              </a:rPr>
              <a:t>についても、同様に目標を入力します。スライドの例では、このレベルで、</a:t>
            </a:r>
            <a:r>
              <a:rPr lang="en-US" altLang="ja-JP" dirty="0" smtClean="0">
                <a:latin typeface="Arial" panose="020B0604020202020204" pitchFamily="34" charset="0"/>
                <a:ea typeface="MS PGothic" panose="020B0600070205080204" pitchFamily="34" charset="-128"/>
                <a:cs typeface="Arial" panose="020B0604020202020204" pitchFamily="34" charset="0"/>
              </a:rPr>
              <a:t>20</a:t>
            </a:r>
            <a:r>
              <a:rPr lang="ja-JP" altLang="en-US" dirty="0" smtClean="0">
                <a:latin typeface="Arial" panose="020B0604020202020204" pitchFamily="34" charset="0"/>
                <a:ea typeface="MS PGothic" panose="020B0600070205080204" pitchFamily="34" charset="-128"/>
                <a:cs typeface="Arial" panose="020B0604020202020204" pitchFamily="34" charset="0"/>
              </a:rPr>
              <a:t>人の会員が</a:t>
            </a:r>
            <a:r>
              <a:rPr lang="en-US" altLang="ja-JP" dirty="0" smtClean="0">
                <a:latin typeface="Arial" panose="020B0604020202020204" pitchFamily="34" charset="0"/>
                <a:ea typeface="MS PGothic" panose="020B0600070205080204" pitchFamily="34" charset="-128"/>
                <a:cs typeface="Arial" panose="020B0604020202020204" pitchFamily="34" charset="0"/>
              </a:rPr>
              <a:t>100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ドルの寄付し、合計</a:t>
            </a:r>
            <a:r>
              <a:rPr lang="en-US" altLang="ja-JP" dirty="0" smtClean="0">
                <a:latin typeface="Arial" panose="020B0604020202020204" pitchFamily="34" charset="0"/>
                <a:ea typeface="MS PGothic" panose="020B0600070205080204" pitchFamily="34" charset="-128"/>
                <a:cs typeface="Arial" panose="020B0604020202020204" pitchFamily="34" charset="0"/>
              </a:rPr>
              <a:t>2,000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ドルの寄付を行うことを目標としています。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a:t>
            </a:r>
            <a:r>
              <a:rPr lang="en-US" altLang="ja-JP" dirty="0">
                <a:latin typeface="Arial" panose="020B0604020202020204" pitchFamily="34" charset="0"/>
                <a:ea typeface="MS PGothic" panose="020B0600070205080204" pitchFamily="34" charset="-128"/>
                <a:cs typeface="Arial" panose="020B0604020202020204" pitchFamily="34" charset="0"/>
              </a:rPr>
              <a:t>Every Rotarian</a:t>
            </a:r>
            <a:r>
              <a:rPr lang="ja-JP" altLang="en-US" dirty="0" err="1">
                <a:latin typeface="Arial" panose="020B0604020202020204" pitchFamily="34" charset="0"/>
                <a:ea typeface="MS PGothic" panose="020B0600070205080204" pitchFamily="34" charset="-128"/>
                <a:cs typeface="Arial" panose="020B0604020202020204" pitchFamily="34" charset="0"/>
              </a:rPr>
              <a:t>、</a:t>
            </a:r>
            <a:r>
              <a:rPr lang="en-US" altLang="ja-JP" dirty="0">
                <a:latin typeface="Arial" panose="020B0604020202020204" pitchFamily="34" charset="0"/>
                <a:ea typeface="MS PGothic" panose="020B0600070205080204" pitchFamily="34" charset="-128"/>
                <a:cs typeface="Arial" panose="020B0604020202020204" pitchFamily="34" charset="0"/>
              </a:rPr>
              <a:t>Every Year</a:t>
            </a:r>
            <a:r>
              <a:rPr lang="ja-JP" altLang="en-US" dirty="0">
                <a:latin typeface="Arial" panose="020B0604020202020204" pitchFamily="34" charset="0"/>
                <a:ea typeface="MS PGothic" panose="020B0600070205080204" pitchFamily="34" charset="-128"/>
                <a:cs typeface="Arial" panose="020B0604020202020204" pitchFamily="34" charset="0"/>
              </a:rPr>
              <a:t>」（</a:t>
            </a:r>
            <a:r>
              <a:rPr lang="en-US" altLang="ja-JP" dirty="0">
                <a:latin typeface="Arial" panose="020B0604020202020204" pitchFamily="34" charset="0"/>
                <a:ea typeface="MS PGothic" panose="020B0600070205080204" pitchFamily="34" charset="-128"/>
                <a:cs typeface="Arial" panose="020B0604020202020204" pitchFamily="34" charset="0"/>
              </a:rPr>
              <a:t>100</a:t>
            </a:r>
            <a:r>
              <a:rPr lang="ja-JP" altLang="en-US" dirty="0">
                <a:latin typeface="Arial" panose="020B0604020202020204" pitchFamily="34" charset="0"/>
                <a:ea typeface="MS PGothic" panose="020B0600070205080204" pitchFamily="34" charset="-128"/>
                <a:cs typeface="Arial" panose="020B0604020202020204" pitchFamily="34" charset="0"/>
              </a:rPr>
              <a:t>ドル未満）、「その他の寄付」 </a:t>
            </a:r>
            <a:r>
              <a:rPr lang="ja-JP" altLang="en-US" dirty="0" smtClean="0">
                <a:latin typeface="Arial" panose="020B0604020202020204" pitchFamily="34" charset="0"/>
                <a:ea typeface="MS PGothic" panose="020B0600070205080204" pitchFamily="34" charset="-128"/>
                <a:cs typeface="Arial" panose="020B0604020202020204" pitchFamily="34" charset="0"/>
              </a:rPr>
              <a:t>についても同様です。「その他の寄付」には、募金行事、企業からの寄付、ロータリー以外の人びとからの寄付など、上記のカテゴリーに当てはまらない寄付が含まれ、それらの合計目標額となります。スライドの例では、クラブの「その他の寄付」の目標額は</a:t>
            </a:r>
            <a:r>
              <a:rPr lang="en-US" altLang="ja-JP" dirty="0" smtClean="0">
                <a:latin typeface="Arial" panose="020B0604020202020204" pitchFamily="34" charset="0"/>
                <a:ea typeface="MS PGothic" panose="020B0600070205080204" pitchFamily="34" charset="-128"/>
                <a:cs typeface="Arial" panose="020B0604020202020204" pitchFamily="34" charset="0"/>
              </a:rPr>
              <a:t>740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ドルとなっています。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以上の全カテゴリーに</a:t>
            </a:r>
            <a:r>
              <a:rPr lang="ja-JP" altLang="en-US" dirty="0">
                <a:latin typeface="Arial" panose="020B0604020202020204" pitchFamily="34" charset="0"/>
                <a:ea typeface="MS PGothic" panose="020B0600070205080204" pitchFamily="34" charset="-128"/>
                <a:cs typeface="Arial" panose="020B0604020202020204" pitchFamily="34" charset="0"/>
              </a:rPr>
              <a:t>おける</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目標を入力すると、表の一番下に「</a:t>
            </a:r>
            <a:r>
              <a:rPr lang="en-US" altLang="ja-JP"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2014-15</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年度目標合計」という</a:t>
            </a:r>
            <a:r>
              <a:rPr lang="ja-JP" altLang="en-US" dirty="0" smtClean="0">
                <a:latin typeface="Arial" panose="020B0604020202020204" pitchFamily="34" charset="0"/>
                <a:ea typeface="MS PGothic" panose="020B0600070205080204" pitchFamily="34" charset="-128"/>
                <a:cs typeface="Arial" panose="020B0604020202020204" pitchFamily="34" charset="0"/>
              </a:rPr>
              <a:t>見出しと</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、クラブの年次寄付目標の合計額が、太字で表示されます。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この目標合計を見て、</a:t>
            </a:r>
            <a:r>
              <a:rPr lang="ja-JP" altLang="en-US" dirty="0" smtClean="0">
                <a:latin typeface="Arial" panose="020B0604020202020204" pitchFamily="34" charset="0"/>
                <a:ea typeface="MS PGothic" panose="020B0600070205080204" pitchFamily="34" charset="-128"/>
                <a:cs typeface="Arial" panose="020B0604020202020204" pitchFamily="34" charset="0"/>
              </a:rPr>
              <a:t>クラブ全体の年次寄付目標として低すぎるまたは高すぎると感じたら、その合計額が妥当な額となるまで、各カテゴリー</a:t>
            </a:r>
            <a:r>
              <a:rPr lang="ja-JP" altLang="en-US" dirty="0">
                <a:latin typeface="Arial" panose="020B0604020202020204" pitchFamily="34" charset="0"/>
                <a:ea typeface="MS PGothic" panose="020B0600070205080204" pitchFamily="34" charset="-128"/>
                <a:cs typeface="Arial" panose="020B0604020202020204" pitchFamily="34" charset="0"/>
              </a:rPr>
              <a:t>の目標を調整</a:t>
            </a:r>
            <a:r>
              <a:rPr lang="ja-JP" altLang="en-US" dirty="0" smtClean="0">
                <a:latin typeface="Arial" panose="020B0604020202020204" pitchFamily="34" charset="0"/>
                <a:ea typeface="MS PGothic" panose="020B0600070205080204" pitchFamily="34" charset="-128"/>
                <a:cs typeface="Arial" panose="020B0604020202020204" pitchFamily="34" charset="0"/>
              </a:rPr>
              <a:t>してください。</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「過去</a:t>
            </a:r>
            <a:r>
              <a:rPr lang="en-US" altLang="ja-JP" dirty="0" smtClean="0">
                <a:latin typeface="Arial" panose="020B0604020202020204" pitchFamily="34" charset="0"/>
                <a:ea typeface="MS PGothic" panose="020B0600070205080204" pitchFamily="34" charset="-128"/>
                <a:cs typeface="Arial" panose="020B0604020202020204" pitchFamily="34" charset="0"/>
              </a:rPr>
              <a:t>5</a:t>
            </a:r>
            <a:r>
              <a:rPr lang="ja-JP" altLang="en-US" dirty="0" smtClean="0">
                <a:latin typeface="Arial" panose="020B0604020202020204" pitchFamily="34" charset="0"/>
                <a:ea typeface="MS PGothic" panose="020B0600070205080204" pitchFamily="34" charset="-128"/>
                <a:cs typeface="Arial" panose="020B0604020202020204" pitchFamily="34" charset="0"/>
              </a:rPr>
              <a:t>年間の最高値」には、クラブからの寄付が最も多かった年度と寄付額が記載されています。</a:t>
            </a:r>
            <a:endParaRPr lang="en-US" altLang="ja-JP"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クラブで、このように詳細に目標を立てることが難しく、年次基金にどの程度寄付できるかが分かっている場合は、それをまとめて「その他の寄付」の目標額として入力することも可能です。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ここで「</a:t>
            </a:r>
            <a:r>
              <a:rPr lang="ja-JP" altLang="en-US" dirty="0">
                <a:latin typeface="Arial" panose="020B0604020202020204" pitchFamily="34" charset="0"/>
                <a:ea typeface="MS PGothic" panose="020B0600070205080204" pitchFamily="34" charset="-128"/>
                <a:cs typeface="Arial" panose="020B0604020202020204" pitchFamily="34" charset="0"/>
              </a:rPr>
              <a:t>保存</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」をクリックすると、「財団へ寄付」の最初のページに戻ります。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4447A93-EAAB-4BEB-AF67-8BD81D244171}" type="slidenum">
              <a:rPr lang="en-US" smtClean="0">
                <a:solidFill>
                  <a:prstClr val="black"/>
                </a:solidFill>
              </a:rPr>
              <a:t>27</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2526" y="4828034"/>
            <a:ext cx="4990166" cy="4474506"/>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下にスクロール</a:t>
            </a:r>
            <a:r>
              <a:rPr lang="ja-JP" altLang="en-US" dirty="0">
                <a:latin typeface="Arial" panose="020B0604020202020204" pitchFamily="34" charset="0"/>
                <a:ea typeface="MS PGothic" panose="020B0600070205080204" pitchFamily="34" charset="-128"/>
                <a:cs typeface="Arial" panose="020B0604020202020204" pitchFamily="34" charset="0"/>
              </a:rPr>
              <a:t>し</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、「ポリオプラス基金」に関する目標の右上にある、「編集」をクリックしてください。</a:t>
            </a:r>
            <a:endParaRPr lang="en-US" sz="1200" b="0" kern="1200" baseline="0" dirty="0" smtClean="0">
              <a:solidFill>
                <a:srgbClr val="D91B5C"/>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4534" y="4756026"/>
            <a:ext cx="4990166" cy="4474506"/>
          </a:xfrm>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ページ中央にある「過去</a:t>
            </a:r>
            <a:r>
              <a:rPr lang="en-US" altLang="ja-JP" dirty="0" smtClean="0">
                <a:latin typeface="Arial" panose="020B0604020202020204" pitchFamily="34" charset="0"/>
                <a:ea typeface="MS PGothic" panose="020B0600070205080204" pitchFamily="34" charset="-128"/>
                <a:cs typeface="Arial" panose="020B0604020202020204" pitchFamily="34" charset="0"/>
              </a:rPr>
              <a:t>5</a:t>
            </a:r>
            <a:r>
              <a:rPr lang="ja-JP" altLang="en-US" dirty="0" smtClean="0">
                <a:latin typeface="Arial" panose="020B0604020202020204" pitchFamily="34" charset="0"/>
                <a:ea typeface="MS PGothic" panose="020B0600070205080204" pitchFamily="34" charset="-128"/>
                <a:cs typeface="Arial" panose="020B0604020202020204" pitchFamily="34" charset="0"/>
              </a:rPr>
              <a:t>年間の最高値」を参考に、その右にある「目標」に本年度のポリオプラス基金への寄付目標を入力します。</a:t>
            </a:r>
            <a:endParaRPr lang="en-US" altLang="ja-JP"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baseline="0" dirty="0" smtClean="0">
                <a:latin typeface="Arial" panose="020B0604020202020204" pitchFamily="34" charset="0"/>
                <a:ea typeface="MS PGothic" panose="020B0600070205080204" pitchFamily="34" charset="-128"/>
                <a:cs typeface="Arial" panose="020B0604020202020204" pitchFamily="34" charset="0"/>
              </a:rPr>
              <a:t>この目標への「達成状況」は、ロータリーがクラブにご報告するとともに、ロータリーがクラブにご報告するとともに、</a:t>
            </a:r>
            <a:r>
              <a:rPr lang="en-US" altLang="ja-JP" baseline="0" dirty="0" smtClean="0">
                <a:latin typeface="Arial" panose="020B0604020202020204" pitchFamily="34" charset="0"/>
                <a:ea typeface="MS PGothic" panose="020B0600070205080204" pitchFamily="34" charset="-128"/>
                <a:cs typeface="Arial" panose="020B0604020202020204" pitchFamily="34" charset="0"/>
              </a:rPr>
              <a:t>My ROTARY</a:t>
            </a:r>
            <a:r>
              <a:rPr lang="ja-JP" altLang="en-US" baseline="0" dirty="0" smtClean="0">
                <a:latin typeface="Arial" panose="020B0604020202020204" pitchFamily="34" charset="0"/>
                <a:ea typeface="MS PGothic" panose="020B0600070205080204" pitchFamily="34" charset="-128"/>
                <a:cs typeface="Arial" panose="020B0604020202020204" pitchFamily="34" charset="0"/>
              </a:rPr>
              <a:t>のレポートで確認できます。</a:t>
            </a:r>
            <a:endParaRPr lang="en-US" altLang="ja-JP"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baseline="0" dirty="0" smtClean="0">
                <a:latin typeface="Arial" panose="020B0604020202020204" pitchFamily="34" charset="0"/>
                <a:ea typeface="MS PGothic" panose="020B0600070205080204" pitchFamily="34" charset="-128"/>
                <a:cs typeface="Arial" panose="020B0604020202020204" pitchFamily="34" charset="0"/>
              </a:rPr>
              <a:t>ここで「保存」をクリックすると、「財団への寄付」のタブの最初のページに戻ります。</a:t>
            </a:r>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7724" y="4724126"/>
            <a:ext cx="4990166" cy="4640411"/>
          </a:xfrm>
        </p:spPr>
        <p:txBody>
          <a:bodyPr/>
          <a:lstStyle/>
          <a:p>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ログインするには、この画面で</a:t>
            </a:r>
            <a:r>
              <a:rPr lang="en-US" altLang="ja-JP" dirty="0">
                <a:latin typeface="Arial" panose="020B0604020202020204" pitchFamily="34" charset="0"/>
                <a:ea typeface="MS PGothic" panose="020B0600070205080204" pitchFamily="34" charset="-128"/>
                <a:cs typeface="Arial" panose="020B0604020202020204" pitchFamily="34" charset="0"/>
              </a:rPr>
              <a:t>My </a:t>
            </a:r>
            <a:r>
              <a:rPr lang="en-US" altLang="ja-JP" dirty="0" smtClean="0">
                <a:latin typeface="Arial" panose="020B0604020202020204" pitchFamily="34" charset="0"/>
                <a:ea typeface="MS PGothic" panose="020B0600070205080204" pitchFamily="34" charset="-128"/>
                <a:cs typeface="Arial" panose="020B0604020202020204" pitchFamily="34" charset="0"/>
              </a:rPr>
              <a:t>ROTARY</a:t>
            </a:r>
            <a:r>
              <a:rPr lang="ja-JP" altLang="en-US" dirty="0" smtClean="0">
                <a:latin typeface="Arial" panose="020B0604020202020204" pitchFamily="34" charset="0"/>
                <a:ea typeface="MS PGothic" panose="020B0600070205080204" pitchFamily="34" charset="-128"/>
                <a:cs typeface="Arial" panose="020B0604020202020204" pitchFamily="34" charset="0"/>
              </a:rPr>
              <a:t>の</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アカウント作成時に登録した</a:t>
            </a:r>
            <a:r>
              <a:rPr lang="en-US" altLang="ja-JP"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E</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メールアドレスと最新のパスワードを入力し、「ログイン」をクリックしてください。</a:t>
            </a:r>
            <a:endParaRPr lang="en-US" b="0" baseline="0" dirty="0" smtClean="0">
              <a:solidFill>
                <a:srgbClr val="D91B5C"/>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また下にスクロールし、今度は一番下にある「大口寄付と恒久基金」に関する目標を表示し、「編集」をクリックしてください。</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一行目は、大口寄付の目標です。大口寄付とは、ロータリー財団への</a:t>
            </a:r>
            <a:r>
              <a:rPr lang="en-US" altLang="ja-JP" sz="1100" dirty="0" smtClean="0">
                <a:effectLst/>
                <a:latin typeface="Arial" panose="020B0604020202020204" pitchFamily="34" charset="0"/>
                <a:ea typeface="MS PGothic" panose="020B0600070205080204" pitchFamily="34" charset="-128"/>
                <a:cs typeface="Arial" panose="020B0604020202020204" pitchFamily="34" charset="0"/>
              </a:rPr>
              <a:t>10,000</a:t>
            </a: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米ドル以上の現金寄付を指します。「通算合計人数」は、ロータリアンとなって以来、</a:t>
            </a:r>
            <a:r>
              <a:rPr lang="en-US" altLang="ja-JP" sz="1100" dirty="0" smtClean="0">
                <a:effectLst/>
                <a:latin typeface="Arial" panose="020B0604020202020204" pitchFamily="34" charset="0"/>
                <a:ea typeface="MS PGothic" panose="020B0600070205080204" pitchFamily="34" charset="-128"/>
                <a:cs typeface="Arial" panose="020B0604020202020204" pitchFamily="34" charset="0"/>
              </a:rPr>
              <a:t>10,000</a:t>
            </a: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ドル以上の現金寄付を行ったことがあるクラブ会員（メジャードナー）の人数で、これはロータリーの記録に基づき自動表示されます。本年度、クラブで大口寄付を行うことを誓約できる会員の数を入力してください（実際の寄付は翌年度以降となる場合でも、本年度誓約できる会員の数です）。</a:t>
            </a: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次は、遺贈友の会に関する目標です。個人またはご夫妻が、財団の恒久基金に</a:t>
            </a:r>
            <a:r>
              <a:rPr lang="en-US" altLang="ja-JP" sz="1100" dirty="0" smtClean="0">
                <a:effectLst/>
                <a:latin typeface="Arial" panose="020B0604020202020204" pitchFamily="34" charset="0"/>
                <a:ea typeface="MS PGothic" panose="020B0600070205080204" pitchFamily="34" charset="-128"/>
                <a:cs typeface="Arial" panose="020B0604020202020204" pitchFamily="34" charset="0"/>
              </a:rPr>
              <a:t>10,000</a:t>
            </a: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米ドル以上を寄付することを遺産計画に含めると、「遺贈友の会」の会員となります。大口寄付と同様、「通算合計人数」は、ロータリーに入会以来、遺贈友の会の会員となったことのあるクラブ会員の数で、ロータリーの記録に基づき自動表示されます。本年度、遺贈</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友</a:t>
            </a:r>
            <a:r>
              <a:rPr lang="ja-JP" altLang="en-US" sz="1100" dirty="0">
                <a:latin typeface="Arial" panose="020B0604020202020204" pitchFamily="34" charset="0"/>
                <a:ea typeface="MS PGothic" panose="020B0600070205080204" pitchFamily="34" charset="-128"/>
                <a:cs typeface="Arial" panose="020B0604020202020204" pitchFamily="34" charset="0"/>
              </a:rPr>
              <a:t>の</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会の会員となることを約束できるクラブ会員の数を、「目標」に入力してください。実際の遺産計画は、来年度以降となってもかまいません。</a:t>
            </a: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effectLst/>
                <a:latin typeface="Arial" panose="020B0604020202020204" pitchFamily="34" charset="0"/>
                <a:ea typeface="MS PGothic" panose="020B0600070205080204" pitchFamily="34" charset="-128"/>
                <a:cs typeface="Arial" panose="020B0604020202020204" pitchFamily="34" charset="0"/>
              </a:rPr>
              <a:t/>
            </a:r>
            <a:br>
              <a:rPr lang="en-US" sz="1100" dirty="0" smtClean="0">
                <a:effectLst/>
                <a:latin typeface="Arial" panose="020B0604020202020204" pitchFamily="34" charset="0"/>
                <a:ea typeface="MS PGothic" panose="020B0600070205080204" pitchFamily="34" charset="-128"/>
                <a:cs typeface="Arial" panose="020B0604020202020204" pitchFamily="34" charset="0"/>
              </a:rPr>
            </a:b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最後は、</a:t>
            </a:r>
            <a:r>
              <a:rPr lang="ja-JP" altLang="en-US" sz="1100" dirty="0" err="1" smtClean="0">
                <a:effectLst/>
                <a:latin typeface="Arial" panose="020B0604020202020204" pitchFamily="34" charset="0"/>
                <a:ea typeface="MS PGothic" panose="020B0600070205080204" pitchFamily="34" charset="-128"/>
                <a:cs typeface="Arial" panose="020B0604020202020204" pitchFamily="34" charset="0"/>
              </a:rPr>
              <a:t>べ</a:t>
            </a: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ネファクター</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に関する目標です。べネファクターとは、恒久基金に対し</a:t>
            </a:r>
            <a:r>
              <a:rPr lang="en-US" altLang="ja-JP" sz="1100" dirty="0" smtClean="0">
                <a:latin typeface="Arial" panose="020B0604020202020204" pitchFamily="34" charset="0"/>
                <a:ea typeface="MS PGothic" panose="020B0600070205080204" pitchFamily="34" charset="-128"/>
                <a:cs typeface="Arial" panose="020B0604020202020204" pitchFamily="34" charset="0"/>
              </a:rPr>
              <a:t>1,000</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米ドル以上の現金寄付を寄せた人、または寄付の元金が恒久的に投資されるロータリー財団の恒久基金を、遺産計画の受益者として指定した人を指します。本年度、クラブで</a:t>
            </a:r>
            <a:r>
              <a:rPr lang="ja-JP" altLang="en-US" sz="1100" dirty="0" err="1" smtClean="0">
                <a:latin typeface="Arial" panose="020B0604020202020204" pitchFamily="34" charset="0"/>
                <a:ea typeface="MS PGothic" panose="020B0600070205080204" pitchFamily="34" charset="-128"/>
                <a:cs typeface="Arial" panose="020B0604020202020204" pitchFamily="34" charset="0"/>
              </a:rPr>
              <a:t>べ</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ネファクターとなることを約束できる人の数を「目標」に入力します。実際の遺産計画または現金寄付は、来年以降となってもかまいません。</a:t>
            </a:r>
            <a:endPar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100" dirty="0">
                <a:latin typeface="Arial" panose="020B0604020202020204" pitchFamily="34" charset="0"/>
                <a:ea typeface="MS PGothic" panose="020B0600070205080204" pitchFamily="34" charset="-128"/>
                <a:cs typeface="Arial" panose="020B0604020202020204" pitchFamily="34" charset="0"/>
              </a:rPr>
              <a:t>これら</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の目標が入力できたら、「保存」をクリックすると、「財団への寄付」のタブの最初のページに戻ります。</a:t>
            </a: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Rot="1" noChangeAspect="1" noChangeArrowheads="1"/>
          </p:cNvSpPr>
          <p:nvPr>
            <p:ph type="sldImg"/>
          </p:nvPr>
        </p:nvSpPr>
        <p:spPr/>
      </p:sp>
      <p:sp>
        <p:nvSpPr>
          <p:cNvPr id="64514" name="Rectangle 2"/>
          <p:cNvSpPr>
            <a:spLocks noGrp="1" noChangeArrowheads="1"/>
          </p:cNvSpPr>
          <p:nvPr>
            <p:ph type="body" idx="1"/>
          </p:nvPr>
        </p:nvSpPr>
        <p:spPr/>
        <p:txBody>
          <a:bodyPr/>
          <a:lstStyle/>
          <a:p>
            <a:pPr defTabSz="914400" eaLnBrk="1">
              <a:lnSpc>
                <a:spcPct val="100000"/>
              </a:lnSpc>
            </a:pPr>
            <a:r>
              <a:rPr lang="ja-JP" altLang="en-US"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rPr>
              <a:t>これで、ロータリークラブ・セントラルへのクラブ目標の入力が全部終わりました。</a:t>
            </a:r>
            <a:endParaRPr lang="en-US" altLang="en-US" baseline="0"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endParaRPr>
          </a:p>
          <a:p>
            <a:pPr defTabSz="914400" eaLnBrk="1">
              <a:lnSpc>
                <a:spcPct val="100000"/>
              </a:lnSpc>
            </a:pPr>
            <a:endParaRPr lang="en-US" altLang="en-US" baseline="0"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endParaRPr>
          </a:p>
          <a:p>
            <a:pPr defTabSz="914400" eaLnBrk="1">
              <a:lnSpc>
                <a:spcPct val="100000"/>
              </a:lnSpc>
            </a:pPr>
            <a:r>
              <a:rPr lang="ja-JP" altLang="en-US" baseline="0"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rPr>
              <a:t>ここで、ご質問がございましたら、お受けいたします。</a:t>
            </a:r>
            <a:endParaRPr lang="en-US" altLang="en-US" baseline="0"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endParaRPr>
          </a:p>
          <a:p>
            <a:pPr defTabSz="914400" eaLnBrk="1">
              <a:lnSpc>
                <a:spcPct val="100000"/>
              </a:lnSpc>
            </a:pPr>
            <a:endParaRPr lang="en-US" altLang="en-US"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endParaRPr>
          </a:p>
          <a:p>
            <a:pPr defTabSz="914400" eaLnBrk="1">
              <a:lnSpc>
                <a:spcPct val="100000"/>
              </a:lnSpc>
            </a:pPr>
            <a:r>
              <a:rPr lang="ja-JP" altLang="en-US" dirty="0" smtClean="0">
                <a:latin typeface="Arial" panose="020B0604020202020204" pitchFamily="34" charset="0"/>
                <a:ea typeface="MS PGothic" panose="020B0600070205080204" pitchFamily="34" charset="-128"/>
                <a:cs typeface="Arial" panose="020B0604020202020204" pitchFamily="34" charset="0"/>
                <a:sym typeface="Calibri" pitchFamily="34" charset="0"/>
              </a:rPr>
              <a:t>本日は、ご参加ありがとうございました。</a:t>
            </a:r>
            <a:endParaRPr lang="en-US" altLang="en-US" dirty="0" smtClean="0">
              <a:latin typeface="Arial" panose="020B0604020202020204" pitchFamily="34" charset="0"/>
              <a:ea typeface="MS PGothic" panose="020B0600070205080204" pitchFamily="34" charset="-128"/>
              <a:cs typeface="Arial" panose="020B0604020202020204" pitchFamily="34" charset="0"/>
              <a:sym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23900"/>
            <a:ext cx="4970463" cy="3729038"/>
          </a:xfrm>
        </p:spPr>
      </p:sp>
      <p:sp>
        <p:nvSpPr>
          <p:cNvPr id="3" name="Notes Placeholder 2"/>
          <p:cNvSpPr>
            <a:spLocks noGrp="1"/>
          </p:cNvSpPr>
          <p:nvPr>
            <p:ph type="body" idx="1"/>
          </p:nvPr>
        </p:nvSpPr>
        <p:spPr>
          <a:xfrm>
            <a:off x="907724" y="4724126"/>
            <a:ext cx="4990166" cy="4640411"/>
          </a:xfrm>
        </p:spPr>
        <p:txBody>
          <a:bodyPr/>
          <a:lstStyle/>
          <a:p>
            <a:r>
              <a:rPr lang="ja-JP" altLang="en-US" b="0" baseline="0" dirty="0" smtClean="0">
                <a:latin typeface="Arial" panose="020B0604020202020204" pitchFamily="34" charset="0"/>
                <a:ea typeface="MS PGothic" panose="020B0600070205080204" pitchFamily="34" charset="-128"/>
                <a:cs typeface="Arial" panose="020B0604020202020204" pitchFamily="34" charset="0"/>
              </a:rPr>
              <a:t>ロータリーのロゴの右にある「</a:t>
            </a:r>
            <a:r>
              <a:rPr lang="en-US" altLang="ja-JP" b="0" baseline="0" dirty="0" smtClean="0">
                <a:latin typeface="Arial" panose="020B0604020202020204" pitchFamily="34" charset="0"/>
                <a:ea typeface="MS PGothic" panose="020B0600070205080204" pitchFamily="34" charset="-128"/>
                <a:cs typeface="Arial" panose="020B0604020202020204" pitchFamily="34" charset="0"/>
              </a:rPr>
              <a:t>My</a:t>
            </a:r>
            <a:r>
              <a:rPr lang="en-US" altLang="ja-JP" b="0" dirty="0" smtClean="0">
                <a:latin typeface="Arial" panose="020B0604020202020204" pitchFamily="34" charset="0"/>
                <a:ea typeface="MS PGothic" panose="020B0600070205080204" pitchFamily="34" charset="-128"/>
                <a:cs typeface="Arial" panose="020B0604020202020204" pitchFamily="34" charset="0"/>
              </a:rPr>
              <a:t> ROTARY</a:t>
            </a:r>
            <a:r>
              <a:rPr lang="ja-JP" altLang="en-US" b="0" baseline="0" dirty="0" smtClean="0">
                <a:latin typeface="Arial" panose="020B0604020202020204" pitchFamily="34" charset="0"/>
                <a:ea typeface="MS PGothic" panose="020B0600070205080204" pitchFamily="34" charset="-128"/>
                <a:cs typeface="Arial" panose="020B0604020202020204" pitchFamily="34" charset="0"/>
              </a:rPr>
              <a:t>」</a:t>
            </a:r>
            <a:r>
              <a:rPr lang="ja-JP" altLang="en-US" dirty="0">
                <a:latin typeface="Arial" panose="020B0604020202020204" pitchFamily="34" charset="0"/>
                <a:ea typeface="MS PGothic" panose="020B0600070205080204" pitchFamily="34" charset="-128"/>
                <a:cs typeface="Arial" panose="020B0604020202020204" pitchFamily="34" charset="0"/>
              </a:rPr>
              <a:t>クリックします。</a:t>
            </a:r>
            <a:endParaRPr lang="en-US" b="0" baseline="0"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4534" y="4756026"/>
            <a:ext cx="4990166" cy="4640411"/>
          </a:xfrm>
        </p:spPr>
        <p:txBody>
          <a:bodyPr/>
          <a:lstStyle/>
          <a:p>
            <a:r>
              <a:rPr lang="en-US" altLang="ja-JP" sz="1200" b="0" kern="1200" baseline="0" dirty="0" smtClean="0">
                <a:solidFill>
                  <a:schemeClr val="tx1"/>
                </a:solidFill>
                <a:effectLst/>
                <a:latin typeface="Arial" panose="020B0604020202020204" pitchFamily="34" charset="0"/>
                <a:ea typeface="+mn-ea"/>
                <a:cs typeface="Arial" panose="020B0604020202020204" pitchFamily="34" charset="0"/>
              </a:rPr>
              <a:t>My ROTARY</a:t>
            </a:r>
            <a:r>
              <a:rPr lang="ja-JP" altLang="en-US" sz="1200" b="0" kern="1200" baseline="0" dirty="0" smtClean="0">
                <a:solidFill>
                  <a:schemeClr val="tx1"/>
                </a:solidFill>
                <a:effectLst/>
                <a:latin typeface="Arial" panose="020B0604020202020204" pitchFamily="34" charset="0"/>
                <a:ea typeface="+mn-ea"/>
                <a:cs typeface="Arial" panose="020B0604020202020204" pitchFamily="34" charset="0"/>
              </a:rPr>
              <a:t>の最初のページは、ご覧のような構成になっています。画面左端にある「</a:t>
            </a:r>
            <a:r>
              <a:rPr lang="en-US" dirty="0" smtClean="0">
                <a:latin typeface="Arial" panose="020B0604020202020204" pitchFamily="34" charset="0"/>
                <a:ea typeface="+mn-ea"/>
                <a:cs typeface="Arial" panose="020B0604020202020204" pitchFamily="34" charset="0"/>
              </a:rPr>
              <a:t>My </a:t>
            </a:r>
            <a:r>
              <a:rPr lang="en-US" dirty="0">
                <a:latin typeface="Arial" panose="020B0604020202020204" pitchFamily="34" charset="0"/>
                <a:ea typeface="+mn-ea"/>
                <a:cs typeface="Arial" panose="020B0604020202020204" pitchFamily="34" charset="0"/>
              </a:rPr>
              <a:t>Club </a:t>
            </a:r>
            <a:r>
              <a:rPr lang="en-US" dirty="0" smtClean="0">
                <a:latin typeface="Arial" panose="020B0604020202020204" pitchFamily="34" charset="0"/>
                <a:ea typeface="+mn-ea"/>
                <a:cs typeface="Arial" panose="020B0604020202020204" pitchFamily="34" charset="0"/>
              </a:rPr>
              <a:t>Snapshot</a:t>
            </a:r>
            <a:r>
              <a:rPr lang="ja-JP" altLang="en-US" dirty="0" smtClean="0">
                <a:latin typeface="Arial" panose="020B0604020202020204" pitchFamily="34" charset="0"/>
                <a:ea typeface="+mn-ea"/>
                <a:cs typeface="Arial" panose="020B0604020202020204" pitchFamily="34" charset="0"/>
              </a:rPr>
              <a:t>」の一番下までスクロールをすると、</a:t>
            </a:r>
            <a:r>
              <a:rPr lang="en-US" altLang="ja-JP" dirty="0" smtClean="0">
                <a:latin typeface="Arial" panose="020B0604020202020204" pitchFamily="34" charset="0"/>
                <a:ea typeface="+mn-ea"/>
                <a:cs typeface="Arial" panose="020B0604020202020204" pitchFamily="34" charset="0"/>
              </a:rPr>
              <a:t>ROTARY CLUB CENTRAL</a:t>
            </a:r>
            <a:r>
              <a:rPr lang="ja-JP" altLang="en-US" dirty="0" smtClean="0">
                <a:latin typeface="Arial" panose="020B0604020202020204" pitchFamily="34" charset="0"/>
                <a:ea typeface="+mn-ea"/>
                <a:cs typeface="Arial" panose="020B0604020202020204" pitchFamily="34" charset="0"/>
              </a:rPr>
              <a:t>（ロータリークラブ・セントラル）と</a:t>
            </a:r>
            <a:r>
              <a:rPr lang="ja-JP" altLang="en-US" dirty="0">
                <a:latin typeface="Arial" panose="020B0604020202020204" pitchFamily="34" charset="0"/>
                <a:ea typeface="+mn-ea"/>
                <a:cs typeface="Arial" panose="020B0604020202020204" pitchFamily="34" charset="0"/>
              </a:rPr>
              <a:t>いう</a:t>
            </a:r>
            <a:r>
              <a:rPr lang="ja-JP" altLang="en-US" dirty="0" smtClean="0">
                <a:latin typeface="Arial" panose="020B0604020202020204" pitchFamily="34" charset="0"/>
                <a:ea typeface="+mn-ea"/>
                <a:cs typeface="Arial" panose="020B0604020202020204" pitchFamily="34" charset="0"/>
              </a:rPr>
              <a:t>表示があります。その下にある「目標を見る」をクリックしてください。</a:t>
            </a:r>
            <a:endParaRPr lang="en-US" b="0" baseline="0" dirty="0" smtClean="0">
              <a:solidFill>
                <a:srgbClr val="D91B5C"/>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7724" y="4724126"/>
            <a:ext cx="4990166" cy="4640411"/>
          </a:xfrm>
        </p:spPr>
        <p:txBody>
          <a:bodyPr/>
          <a:lstStyle/>
          <a:p>
            <a:r>
              <a:rPr lang="ja-JP" altLang="en-US" dirty="0" smtClean="0">
                <a:latin typeface="Arial" panose="020B0604020202020204" pitchFamily="34" charset="0"/>
                <a:ea typeface="+mn-ea"/>
                <a:cs typeface="Arial" panose="020B0604020202020204" pitchFamily="34" charset="0"/>
              </a:rPr>
              <a:t>「目標を見る」をクリックすると、ご覧のように「クラブ」のタブの最初のページが表示されます。このページで目に付くのは、皆さまのクラブにおける過去</a:t>
            </a:r>
            <a:r>
              <a:rPr lang="en-US" altLang="ja-JP" dirty="0" smtClean="0">
                <a:latin typeface="Arial" panose="020B0604020202020204" pitchFamily="34" charset="0"/>
                <a:ea typeface="+mn-ea"/>
                <a:cs typeface="Arial" panose="020B0604020202020204" pitchFamily="34" charset="0"/>
              </a:rPr>
              <a:t>5</a:t>
            </a:r>
            <a:r>
              <a:rPr lang="ja-JP" altLang="en-US" dirty="0" smtClean="0">
                <a:latin typeface="Arial" panose="020B0604020202020204" pitchFamily="34" charset="0"/>
                <a:ea typeface="+mn-ea"/>
                <a:cs typeface="Arial" panose="020B0604020202020204" pitchFamily="34" charset="0"/>
              </a:rPr>
              <a:t>年間の会員数の推移を示したグラフです。</a:t>
            </a:r>
            <a:endParaRPr lang="en-US" b="0" baseline="0" dirty="0" smtClean="0">
              <a:solidFill>
                <a:srgbClr val="D91B5C"/>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95338"/>
            <a:ext cx="4970463" cy="3729037"/>
          </a:xfrm>
        </p:spPr>
      </p:sp>
      <p:sp>
        <p:nvSpPr>
          <p:cNvPr id="3" name="Notes Placeholder 2"/>
          <p:cNvSpPr>
            <a:spLocks noGrp="1"/>
          </p:cNvSpPr>
          <p:nvPr>
            <p:ph type="body" idx="1"/>
          </p:nvPr>
        </p:nvSpPr>
        <p:spPr>
          <a:xfrm>
            <a:off x="907724" y="4724126"/>
            <a:ext cx="4990166" cy="4640411"/>
          </a:xfrm>
        </p:spPr>
        <p:txBody>
          <a:bodyPr/>
          <a:lstStyle/>
          <a:p>
            <a:r>
              <a:rPr lang="ja-JP" altLang="en-US" sz="1200" b="0" kern="1200" baseline="0" dirty="0" smtClean="0">
                <a:solidFill>
                  <a:schemeClr val="tx1"/>
                </a:solidFill>
                <a:effectLst/>
                <a:latin typeface="Arial" pitchFamily="-107" charset="0"/>
                <a:ea typeface="+mn-ea"/>
                <a:cs typeface="+mn-cs"/>
              </a:rPr>
              <a:t>下にスクロールすると、目標を</a:t>
            </a:r>
            <a:r>
              <a:rPr lang="ja-JP" altLang="en-US" dirty="0" smtClean="0">
                <a:ea typeface="+mn-ea"/>
                <a:cs typeface="+mn-cs"/>
              </a:rPr>
              <a:t>閲覧できる</a:t>
            </a:r>
            <a:r>
              <a:rPr lang="en-US" altLang="ja-JP" dirty="0" smtClean="0">
                <a:ea typeface="+mn-ea"/>
                <a:cs typeface="+mn-cs"/>
              </a:rPr>
              <a:t>3</a:t>
            </a:r>
            <a:r>
              <a:rPr lang="ja-JP" altLang="en-US" dirty="0" smtClean="0">
                <a:ea typeface="+mn-ea"/>
                <a:cs typeface="+mn-cs"/>
              </a:rPr>
              <a:t>年度のタブが見えます。ここで、クラブ目標を入力する年度のタブをクリックしてください。</a:t>
            </a:r>
            <a:endParaRPr lang="en-US" b="0" baseline="0" dirty="0" smtClean="0">
              <a:solidFill>
                <a:srgbClr val="D91B5C"/>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7724" y="4724126"/>
            <a:ext cx="4990166" cy="4640411"/>
          </a:xfrm>
        </p:spPr>
        <p:txBody>
          <a:bodyPr/>
          <a:lstStyle/>
          <a:p>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開いたページで下にスクロールすると、会員維持目標の欄が見えます。右上にある「編集」をクリックすると、「会員維持目標の入力」のページが開きます。</a:t>
            </a:r>
            <a:endParaRPr lang="en-US" b="0" baseline="0" dirty="0" smtClean="0">
              <a:solidFill>
                <a:srgbClr val="D91B5C"/>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n-ea"/>
                <a:cs typeface="Arial" panose="020B0604020202020204" pitchFamily="34" charset="0"/>
              </a:rPr>
              <a:t>「</a:t>
            </a:r>
            <a:r>
              <a:rPr lang="en-US" altLang="ja-JP" dirty="0" smtClean="0">
                <a:latin typeface="Arial" panose="020B0604020202020204" pitchFamily="34" charset="0"/>
                <a:ea typeface="+mn-ea"/>
                <a:cs typeface="Arial" panose="020B0604020202020204" pitchFamily="34" charset="0"/>
              </a:rPr>
              <a:t>7</a:t>
            </a:r>
            <a:r>
              <a:rPr lang="ja-JP" altLang="en-US" dirty="0" smtClean="0">
                <a:latin typeface="Arial" panose="020B0604020202020204" pitchFamily="34" charset="0"/>
                <a:ea typeface="+mn-ea"/>
                <a:cs typeface="Arial" panose="020B0604020202020204" pitchFamily="34" charset="0"/>
              </a:rPr>
              <a:t>月</a:t>
            </a:r>
            <a:r>
              <a:rPr lang="en-US" altLang="ja-JP" dirty="0" smtClean="0">
                <a:latin typeface="Arial" panose="020B0604020202020204" pitchFamily="34" charset="0"/>
                <a:ea typeface="+mn-ea"/>
                <a:cs typeface="Arial" panose="020B0604020202020204" pitchFamily="34" charset="0"/>
              </a:rPr>
              <a:t>1</a:t>
            </a:r>
            <a:r>
              <a:rPr lang="ja-JP" altLang="en-US" dirty="0" smtClean="0">
                <a:latin typeface="Arial" panose="020B0604020202020204" pitchFamily="34" charset="0"/>
                <a:ea typeface="+mn-ea"/>
                <a:cs typeface="Arial" panose="020B0604020202020204" pitchFamily="34" charset="0"/>
              </a:rPr>
              <a:t>日時点の数字」と「会員数」は、ロータリーの記録に基づいたクラブ会員数が自動的に表示されます。維持目標は、会員維持率（パーセント）または「会員数」または「目標」（人数）で入力できます。目標を人数で入力した場合は、維持率のパーセントが自動的に算出されます。「保存」をクリックするまで、何度でも変更が可能です。</a:t>
            </a:r>
            <a:endParaRPr lang="en-US" baseline="0" dirty="0" smtClean="0">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anose="020B0604020202020204" pitchFamily="34" charset="0"/>
              <a:ea typeface="+mn-ea"/>
              <a:cs typeface="Arial" panose="020B0604020202020204" pitchFamily="34" charset="0"/>
            </a:endParaRPr>
          </a:p>
          <a:p>
            <a:pPr>
              <a:defRPr/>
            </a:pPr>
            <a:r>
              <a:rPr lang="ja-JP" altLang="en-US" baseline="0" dirty="0" smtClean="0">
                <a:latin typeface="Arial" panose="020B0604020202020204" pitchFamily="34" charset="0"/>
                <a:ea typeface="+mn-ea"/>
                <a:cs typeface="Arial" panose="020B0604020202020204" pitchFamily="34" charset="0"/>
              </a:rPr>
              <a:t>緑で表示されている「達成状況」</a:t>
            </a:r>
            <a:r>
              <a:rPr lang="ja-JP" altLang="en-US" dirty="0" smtClean="0">
                <a:latin typeface="Arial" panose="020B0604020202020204" pitchFamily="34" charset="0"/>
                <a:ea typeface="+mn-ea"/>
                <a:cs typeface="Arial" panose="020B0604020202020204" pitchFamily="34" charset="0"/>
              </a:rPr>
              <a:t>は、</a:t>
            </a:r>
            <a:r>
              <a:rPr lang="ja-JP" altLang="en-US" dirty="0">
                <a:latin typeface="Arial" panose="020B0604020202020204" pitchFamily="34" charset="0"/>
                <a:ea typeface="+mn-ea"/>
                <a:cs typeface="Arial" panose="020B0604020202020204" pitchFamily="34" charset="0"/>
              </a:rPr>
              <a:t>自動的に</a:t>
            </a:r>
            <a:r>
              <a:rPr lang="ja-JP" altLang="en-US" baseline="0" dirty="0" smtClean="0">
                <a:latin typeface="Arial" panose="020B0604020202020204" pitchFamily="34" charset="0"/>
                <a:ea typeface="+mn-ea"/>
                <a:cs typeface="Arial" panose="020B0604020202020204" pitchFamily="34" charset="0"/>
              </a:rPr>
              <a:t>更新されます。</a:t>
            </a:r>
            <a:endParaRPr lang="en-US" altLang="ja-JP" baseline="0" dirty="0" smtClean="0">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ea typeface="+mn-ea"/>
              <a:cs typeface="Arial" panose="020B0604020202020204" pitchFamily="34" charset="0"/>
            </a:endParaRPr>
          </a:p>
          <a:p>
            <a:pPr>
              <a:defRPr/>
            </a:pPr>
            <a:r>
              <a:rPr lang="ja-JP" altLang="en-US" dirty="0" smtClean="0">
                <a:latin typeface="Arial" panose="020B0604020202020204" pitchFamily="34" charset="0"/>
                <a:ea typeface="+mn-ea"/>
                <a:cs typeface="Arial" panose="020B0604020202020204" pitchFamily="34" charset="0"/>
              </a:rPr>
              <a:t>「既存会員の維持」の「目標」の枠に、</a:t>
            </a:r>
            <a:r>
              <a:rPr lang="en-US" altLang="ja-JP" dirty="0" smtClean="0">
                <a:latin typeface="Arial" panose="020B0604020202020204" pitchFamily="34" charset="0"/>
                <a:ea typeface="+mn-ea"/>
                <a:cs typeface="Arial" panose="020B0604020202020204" pitchFamily="34" charset="0"/>
              </a:rPr>
              <a:t>2016</a:t>
            </a:r>
            <a:r>
              <a:rPr lang="ja-JP" altLang="en-US" dirty="0" smtClean="0">
                <a:latin typeface="Arial" panose="020B0604020202020204" pitchFamily="34" charset="0"/>
                <a:ea typeface="+mn-ea"/>
                <a:cs typeface="Arial" panose="020B0604020202020204" pitchFamily="34" charset="0"/>
              </a:rPr>
              <a:t>年</a:t>
            </a:r>
            <a:r>
              <a:rPr lang="en-US" altLang="ja-JP" dirty="0" smtClean="0">
                <a:latin typeface="Arial" panose="020B0604020202020204" pitchFamily="34" charset="0"/>
                <a:ea typeface="+mn-ea"/>
                <a:cs typeface="Arial" panose="020B0604020202020204" pitchFamily="34" charset="0"/>
              </a:rPr>
              <a:t>6</a:t>
            </a:r>
            <a:r>
              <a:rPr lang="ja-JP" altLang="en-US" dirty="0" smtClean="0">
                <a:latin typeface="Arial" panose="020B0604020202020204" pitchFamily="34" charset="0"/>
                <a:ea typeface="+mn-ea"/>
                <a:cs typeface="Arial" panose="020B0604020202020204" pitchFamily="34" charset="0"/>
              </a:rPr>
              <a:t>月</a:t>
            </a:r>
            <a:r>
              <a:rPr lang="en-US" altLang="ja-JP" dirty="0" smtClean="0">
                <a:latin typeface="Arial" panose="020B0604020202020204" pitchFamily="34" charset="0"/>
                <a:ea typeface="+mn-ea"/>
                <a:cs typeface="Arial" panose="020B0604020202020204" pitchFamily="34" charset="0"/>
              </a:rPr>
              <a:t>30</a:t>
            </a:r>
            <a:r>
              <a:rPr lang="ja-JP" altLang="en-US" dirty="0" smtClean="0">
                <a:latin typeface="Arial" panose="020B0604020202020204" pitchFamily="34" charset="0"/>
                <a:ea typeface="+mn-ea"/>
                <a:cs typeface="Arial" panose="020B0604020202020204" pitchFamily="34" charset="0"/>
              </a:rPr>
              <a:t>日終了時点でクラブに留まっている</a:t>
            </a:r>
            <a:r>
              <a:rPr lang="ja-JP" altLang="en-US" dirty="0" err="1" smtClean="0">
                <a:latin typeface="Arial" panose="020B0604020202020204" pitchFamily="34" charset="0"/>
                <a:ea typeface="+mn-ea"/>
                <a:cs typeface="Arial" panose="020B0604020202020204" pitchFamily="34" charset="0"/>
              </a:rPr>
              <a:t>で</a:t>
            </a:r>
            <a:r>
              <a:rPr lang="ja-JP" altLang="en-US" dirty="0" smtClean="0">
                <a:latin typeface="Arial" panose="020B0604020202020204" pitchFamily="34" charset="0"/>
                <a:ea typeface="+mn-ea"/>
                <a:cs typeface="Arial" panose="020B0604020202020204" pitchFamily="34" charset="0"/>
              </a:rPr>
              <a:t>あろう会員数を見込みで入力します。この時、</a:t>
            </a:r>
            <a:r>
              <a:rPr lang="en-US" altLang="ja-JP" dirty="0" smtClean="0">
                <a:latin typeface="Arial" panose="020B0604020202020204" pitchFamily="34" charset="0"/>
                <a:ea typeface="+mn-ea"/>
                <a:cs typeface="Arial" panose="020B0604020202020204" pitchFamily="34" charset="0"/>
              </a:rPr>
              <a:t>2015-16</a:t>
            </a:r>
            <a:r>
              <a:rPr lang="ja-JP" altLang="en-US" dirty="0" smtClean="0">
                <a:latin typeface="Arial" panose="020B0604020202020204" pitchFamily="34" charset="0"/>
                <a:ea typeface="+mn-ea"/>
                <a:cs typeface="Arial" panose="020B0604020202020204" pitchFamily="34" charset="0"/>
              </a:rPr>
              <a:t>年度中に入会する予定の新会員数は含めないでください。既存会員のみが対象です。その場合、「％」の枠は自動計算されたものが反映されるので入力は不要です。</a:t>
            </a:r>
            <a:endParaRPr lang="en-US" altLang="ja-JP" dirty="0" smtClean="0">
              <a:latin typeface="Arial" panose="020B0604020202020204" pitchFamily="34" charset="0"/>
              <a:ea typeface="+mn-ea"/>
              <a:cs typeface="Arial" panose="020B0604020202020204" pitchFamily="34" charset="0"/>
            </a:endParaRPr>
          </a:p>
          <a:p>
            <a:pPr>
              <a:defRPr/>
            </a:pPr>
            <a:endParaRPr lang="ja-JP" altLang="en-US" dirty="0">
              <a:latin typeface="Arial" panose="020B0604020202020204" pitchFamily="34" charset="0"/>
              <a:ea typeface="+mn-ea"/>
              <a:cs typeface="Arial" panose="020B0604020202020204" pitchFamily="34" charset="0"/>
            </a:endParaRPr>
          </a:p>
          <a:p>
            <a:pPr>
              <a:defRPr/>
            </a:pPr>
            <a:r>
              <a:rPr lang="ja-JP" altLang="en-US" dirty="0">
                <a:latin typeface="Arial" panose="020B0604020202020204" pitchFamily="34" charset="0"/>
                <a:ea typeface="+mn-ea"/>
                <a:cs typeface="Arial" panose="020B0604020202020204" pitchFamily="34" charset="0"/>
              </a:rPr>
              <a:t>「新会員の維持」</a:t>
            </a:r>
            <a:r>
              <a:rPr lang="ja-JP" altLang="en-US" dirty="0" smtClean="0">
                <a:latin typeface="Arial" panose="020B0604020202020204" pitchFamily="34" charset="0"/>
                <a:ea typeface="+mn-ea"/>
                <a:cs typeface="Arial" panose="020B0604020202020204" pitchFamily="34" charset="0"/>
              </a:rPr>
              <a:t>の段は、新会員の勧誘目標をご入力下さい。次年度中に</a:t>
            </a:r>
            <a:r>
              <a:rPr lang="en-US" altLang="ja-JP" dirty="0" smtClean="0">
                <a:latin typeface="Arial" panose="020B0604020202020204" pitchFamily="34" charset="0"/>
                <a:ea typeface="+mn-ea"/>
                <a:cs typeface="Arial" panose="020B0604020202020204" pitchFamily="34" charset="0"/>
              </a:rPr>
              <a:t>2</a:t>
            </a:r>
            <a:r>
              <a:rPr lang="ja-JP" altLang="en-US" dirty="0" smtClean="0">
                <a:latin typeface="Arial" panose="020B0604020202020204" pitchFamily="34" charset="0"/>
                <a:ea typeface="+mn-ea"/>
                <a:cs typeface="Arial" panose="020B0604020202020204" pitchFamily="34" charset="0"/>
              </a:rPr>
              <a:t>人の新会員を勧誘し、年度終了時点で</a:t>
            </a:r>
            <a:r>
              <a:rPr lang="en-US" altLang="ja-JP" dirty="0" smtClean="0">
                <a:latin typeface="Arial" panose="020B0604020202020204" pitchFamily="34" charset="0"/>
                <a:ea typeface="+mn-ea"/>
                <a:cs typeface="Arial" panose="020B0604020202020204" pitchFamily="34" charset="0"/>
              </a:rPr>
              <a:t>2</a:t>
            </a:r>
            <a:r>
              <a:rPr lang="ja-JP" altLang="en-US" dirty="0" smtClean="0">
                <a:latin typeface="Arial" panose="020B0604020202020204" pitchFamily="34" charset="0"/>
                <a:ea typeface="+mn-ea"/>
                <a:cs typeface="Arial" panose="020B0604020202020204" pitchFamily="34" charset="0"/>
              </a:rPr>
              <a:t>人とも退会せずに</a:t>
            </a:r>
            <a:r>
              <a:rPr lang="en-US" altLang="ja-JP" dirty="0" smtClean="0">
                <a:latin typeface="Arial" panose="020B0604020202020204" pitchFamily="34" charset="0"/>
                <a:ea typeface="+mn-ea"/>
                <a:cs typeface="Arial" panose="020B0604020202020204" pitchFamily="34" charset="0"/>
              </a:rPr>
              <a:t>100%</a:t>
            </a:r>
            <a:r>
              <a:rPr lang="ja-JP" altLang="en-US" dirty="0" smtClean="0">
                <a:latin typeface="Arial" panose="020B0604020202020204" pitchFamily="34" charset="0"/>
                <a:ea typeface="+mn-ea"/>
                <a:cs typeface="Arial" panose="020B0604020202020204" pitchFamily="34" charset="0"/>
              </a:rPr>
              <a:t>クラブに留まる目標であれば、「会員数＝</a:t>
            </a:r>
            <a:r>
              <a:rPr lang="en-US" altLang="ja-JP" dirty="0" smtClean="0">
                <a:latin typeface="Arial" panose="020B0604020202020204" pitchFamily="34" charset="0"/>
                <a:ea typeface="+mn-ea"/>
                <a:cs typeface="Arial" panose="020B0604020202020204" pitchFamily="34" charset="0"/>
              </a:rPr>
              <a:t>2</a:t>
            </a:r>
            <a:r>
              <a:rPr lang="ja-JP" altLang="en-US" dirty="0" smtClean="0">
                <a:latin typeface="Arial" panose="020B0604020202020204" pitchFamily="34" charset="0"/>
                <a:ea typeface="+mn-ea"/>
                <a:cs typeface="Arial" panose="020B0604020202020204" pitchFamily="34" charset="0"/>
              </a:rPr>
              <a:t>」、「％＝</a:t>
            </a:r>
            <a:r>
              <a:rPr lang="en-US" altLang="ja-JP" dirty="0" smtClean="0">
                <a:latin typeface="Arial" panose="020B0604020202020204" pitchFamily="34" charset="0"/>
                <a:ea typeface="+mn-ea"/>
                <a:cs typeface="Arial" panose="020B0604020202020204" pitchFamily="34" charset="0"/>
              </a:rPr>
              <a:t>100</a:t>
            </a:r>
            <a:r>
              <a:rPr lang="ja-JP" altLang="en-US" dirty="0" smtClean="0">
                <a:latin typeface="Arial" panose="020B0604020202020204" pitchFamily="34" charset="0"/>
                <a:ea typeface="+mn-ea"/>
                <a:cs typeface="Arial" panose="020B0604020202020204" pitchFamily="34" charset="0"/>
              </a:rPr>
              <a:t>」、「目標＝</a:t>
            </a:r>
            <a:r>
              <a:rPr lang="en-US" altLang="ja-JP" dirty="0" smtClean="0">
                <a:latin typeface="Arial" panose="020B0604020202020204" pitchFamily="34" charset="0"/>
                <a:ea typeface="+mn-ea"/>
                <a:cs typeface="Arial" panose="020B0604020202020204" pitchFamily="34" charset="0"/>
              </a:rPr>
              <a:t>2</a:t>
            </a:r>
            <a:r>
              <a:rPr lang="ja-JP" altLang="en-US" dirty="0" smtClean="0">
                <a:latin typeface="Arial" panose="020B0604020202020204" pitchFamily="34" charset="0"/>
                <a:ea typeface="+mn-ea"/>
                <a:cs typeface="Arial" panose="020B0604020202020204" pitchFamily="34" charset="0"/>
              </a:rPr>
              <a:t>」となるように入力します。「新会員の維持」においても、維持したい会員数を入力すると、相当する会員維持率がパーセントで自動計算されます。</a:t>
            </a:r>
          </a:p>
          <a:p>
            <a:pPr>
              <a:defRPr/>
            </a:pPr>
            <a:endParaRPr lang="ja-JP" altLang="en-US" dirty="0">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n-ea"/>
                <a:cs typeface="Arial" panose="020B0604020202020204" pitchFamily="34" charset="0"/>
              </a:rPr>
              <a:t>納得のゆくクラブ会員目標が入力できたら、「保存」をクリックしてください。「クラブ」のタブの最初のページに戻ります。</a:t>
            </a:r>
            <a:endParaRPr lang="en-US" altLang="ja-JP" dirty="0" smtClean="0">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latin typeface="Arial" panose="020B0604020202020204" pitchFamily="34" charset="0"/>
                <a:ea typeface="ヒラギノ角ゴ Pro W3" pitchFamily="-107" charset="-128"/>
                <a:cs typeface="Arial" panose="020B0604020202020204" pitchFamily="34" charset="0"/>
              </a:rPr>
              <a:t>なお、一度「保存」をクリックした後に目標値を変更したい場合は、再度「編集」から「会員維持目標の入力」ページに入り変更してください）。</a:t>
            </a:r>
            <a:endParaRPr lang="en-US" dirty="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799182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43945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78648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786632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85703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1109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63821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495548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92215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5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6368718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23035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20144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887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5" name="Rectangle 4"/>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357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5" name="Rectangle 4"/>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0532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5" name="Rectangle 4"/>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8195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5" name="Rectangle 4"/>
          <p:cNvSpPr/>
          <p:nvPr userDrawn="1"/>
        </p:nvSpPr>
        <p:spPr>
          <a:xfrm>
            <a:off x="-76200" y="457200"/>
            <a:ext cx="9296400" cy="533400"/>
          </a:xfrm>
          <a:prstGeom prst="rect">
            <a:avLst/>
          </a:prstGeom>
          <a:solidFill>
            <a:srgbClr val="FF760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528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460340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29050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997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7271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055564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657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7937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03432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712847"/>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5912"/>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26903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728299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584208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52288667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5962769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313330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263786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4"/>
          </p:nvPr>
        </p:nvSpPr>
        <p:spPr>
          <a:xfrm>
            <a:off x="6588224" y="63093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344C7-2F91-4EF5-9F90-557DD76EE0D6}" type="slidenum">
              <a:rPr lang="en-US" smtClean="0"/>
              <a:t>‹#›</a:t>
            </a:fld>
            <a:endParaRPr lang="en-US"/>
          </a:p>
        </p:txBody>
      </p:sp>
    </p:spTree>
    <p:extLst>
      <p:ext uri="{BB962C8B-B14F-4D97-AF65-F5344CB8AC3E}">
        <p14:creationId xmlns:p14="http://schemas.microsoft.com/office/powerpoint/2010/main" val="37318176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344C7-2F91-4EF5-9F90-557DD76EE0D6}" type="slidenum">
              <a:rPr lang="en-US" smtClean="0"/>
              <a:t>‹#›</a:t>
            </a:fld>
            <a:endParaRPr lang="en-US"/>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4.png"/><Relationship Id="rId2" Type="http://schemas.openxmlformats.org/officeDocument/2006/relationships/slideLayout" Target="../slideLayouts/slideLayout29.xml"/><Relationship Id="rId16"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6165126"/>
            <a:ext cx="1371600" cy="514350"/>
          </a:xfrm>
          <a:prstGeom prst="rect">
            <a:avLst/>
          </a:prstGeom>
        </p:spPr>
      </p:pic>
      <p:pic>
        <p:nvPicPr>
          <p:cNvPr id="5" name="Picture 4" descr="wh-rev.eps"/>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5562600" y="152400"/>
            <a:ext cx="3124200" cy="3124200"/>
          </a:xfrm>
          <a:prstGeom prst="rect">
            <a:avLst/>
          </a:prstGeom>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Club &amp; District Support   </a:t>
            </a:r>
            <a:fld id="{901344C7-2F91-4EF5-9F90-557DD76EE0D6}" type="slidenum">
              <a:rPr lang="en-US" smtClean="0"/>
              <a:pPr/>
              <a:t>‹#›</a:t>
            </a:fld>
            <a:endParaRPr lang="en-US" dirty="0"/>
          </a:p>
        </p:txBody>
      </p:sp>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 id="2147483736" r:id="rId1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a:defRPr/>
            </a:pPr>
            <a:r>
              <a:rPr lang="en-US" sz="900" smtClean="0">
                <a:solidFill>
                  <a:srgbClr val="BCBDC0"/>
                </a:solidFill>
                <a:latin typeface="Arial Narrow" pitchFamily="34" charset="0"/>
                <a:ea typeface="+mn-ea"/>
              </a:rPr>
              <a:t>TITLE  |  </a:t>
            </a:r>
            <a:fld id="{F569976B-32DD-4CE6-9C8B-0C9BF3A47C93}" type="slidenum">
              <a:rPr lang="en-US" sz="900" smtClean="0">
                <a:solidFill>
                  <a:srgbClr val="BCBDC0"/>
                </a:solidFill>
                <a:latin typeface="Arial Narrow" pitchFamily="34" charset="0"/>
                <a:ea typeface="ヒラギノ角ゴ Pro W3"/>
                <a:cs typeface="Arial Narrow" pitchFamily="34" charset="0"/>
              </a:rPr>
              <a:pPr algn="r">
                <a:defRPr/>
              </a:pPr>
              <a:t>‹#›</a:t>
            </a:fld>
            <a:r>
              <a:rPr lang="en-US" sz="900" smtClean="0">
                <a:solidFill>
                  <a:srgbClr val="BCBDC0"/>
                </a:solidFill>
                <a:latin typeface="Arial Narrow" pitchFamily="34" charset="0"/>
                <a:ea typeface="ヒラギノ角ゴ Pro W3"/>
                <a:cs typeface="Arial Narrow" pitchFamily="34" charset="0"/>
              </a:rPr>
              <a:t>  </a:t>
            </a:r>
            <a:endParaRPr lang="en-US" sz="900" smtClean="0">
              <a:solidFill>
                <a:srgbClr val="958D85"/>
              </a:solidFill>
              <a:latin typeface="Arial Narrow" pitchFamily="34" charset="0"/>
              <a:ea typeface="+mn-ea"/>
            </a:endParaRPr>
          </a:p>
        </p:txBody>
      </p:sp>
      <p:pic>
        <p:nvPicPr>
          <p:cNvPr id="4099"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64275"/>
            <a:ext cx="10826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0827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559" y="6264611"/>
            <a:ext cx="1082949" cy="407124"/>
          </a:xfrm>
          <a:prstGeom prst="rect">
            <a:avLst/>
          </a:prstGeom>
        </p:spPr>
      </p:pic>
    </p:spTree>
    <p:extLst>
      <p:ext uri="{BB962C8B-B14F-4D97-AF65-F5344CB8AC3E}">
        <p14:creationId xmlns:p14="http://schemas.microsoft.com/office/powerpoint/2010/main" val="200050064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p:nvPr/>
        </p:nvSpPr>
        <p:spPr>
          <a:xfrm>
            <a:off x="0" y="3429000"/>
            <a:ext cx="91440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0"/>
          <p:cNvSpPr txBox="1">
            <a:spLocks noChangeArrowheads="1"/>
          </p:cNvSpPr>
          <p:nvPr/>
        </p:nvSpPr>
        <p:spPr>
          <a:xfrm>
            <a:off x="323528" y="3628900"/>
            <a:ext cx="8712967" cy="762000"/>
          </a:xfrm>
          <a:prstGeom prst="rect">
            <a:avLst/>
          </a:prstGeom>
          <a:noFill/>
          <a:effectLst/>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lgn="ctr">
              <a:spcBef>
                <a:spcPct val="0"/>
              </a:spcBef>
              <a:spcAft>
                <a:spcPts val="2400"/>
              </a:spcAft>
              <a:buFontTx/>
              <a:buNone/>
            </a:pPr>
            <a:r>
              <a:rPr lang="ja-JP" altLang="en-US" sz="3600" dirty="0" smtClean="0">
                <a:solidFill>
                  <a:schemeClr val="bg1"/>
                </a:solidFill>
                <a:latin typeface="MS PGothic" panose="020B0600070205080204" pitchFamily="34" charset="-128"/>
                <a:ea typeface="MS PGothic" panose="020B0600070205080204" pitchFamily="34" charset="-128"/>
                <a:cs typeface="Georgia"/>
              </a:rPr>
              <a:t>ロータリークラブ・セントラル</a:t>
            </a:r>
            <a:endParaRPr lang="en-US" sz="3600" dirty="0">
              <a:solidFill>
                <a:srgbClr val="01B4E7"/>
              </a:solidFill>
              <a:latin typeface="MS PGothic" panose="020B0600070205080204" pitchFamily="34" charset="-128"/>
              <a:ea typeface="MS PGothic" panose="020B0600070205080204" pitchFamily="34" charset="-128"/>
              <a:cs typeface="Georgia"/>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6772" y="164803"/>
            <a:ext cx="3124207" cy="3124207"/>
          </a:xfrm>
          <a:prstGeom prst="rect">
            <a:avLst/>
          </a:prstGeom>
        </p:spPr>
      </p:pic>
      <p:sp>
        <p:nvSpPr>
          <p:cNvPr id="16" name="Rectangle 10"/>
          <p:cNvSpPr txBox="1">
            <a:spLocks noChangeArrowheads="1"/>
          </p:cNvSpPr>
          <p:nvPr/>
        </p:nvSpPr>
        <p:spPr>
          <a:xfrm>
            <a:off x="1130125" y="4724400"/>
            <a:ext cx="7772400" cy="1600200"/>
          </a:xfrm>
          <a:prstGeom prst="rect">
            <a:avLst/>
          </a:prstGeom>
          <a:noFill/>
          <a:effectLst/>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600"/>
              </a:spcAft>
              <a:buFontTx/>
              <a:buNone/>
            </a:pPr>
            <a:r>
              <a:rPr lang="ja-JP" altLang="en-US" sz="2000" dirty="0" smtClean="0">
                <a:solidFill>
                  <a:srgbClr val="01B4E7"/>
                </a:solidFill>
                <a:latin typeface="+mj-ea"/>
                <a:ea typeface="+mj-ea"/>
                <a:cs typeface="Georgia"/>
              </a:rPr>
              <a:t>発表者：</a:t>
            </a:r>
            <a:endParaRPr lang="en-US" sz="2000" dirty="0" smtClean="0">
              <a:solidFill>
                <a:srgbClr val="01B4E7"/>
              </a:solidFill>
              <a:latin typeface="+mj-ea"/>
              <a:ea typeface="+mj-ea"/>
              <a:cs typeface="Georgia"/>
            </a:endParaRPr>
          </a:p>
        </p:txBody>
      </p:sp>
    </p:spTree>
    <p:extLst>
      <p:ext uri="{BB962C8B-B14F-4D97-AF65-F5344CB8AC3E}">
        <p14:creationId xmlns:p14="http://schemas.microsoft.com/office/powerpoint/2010/main" val="18550645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300"/>
                                        <p:tgtEl>
                                          <p:spTgt spid="15"/>
                                        </p:tgtEl>
                                      </p:cBhvr>
                                    </p:animEffect>
                                  </p:childTnLst>
                                </p:cTn>
                              </p:par>
                            </p:childTnLst>
                          </p:cTn>
                        </p:par>
                        <p:par>
                          <p:cTn id="8" fill="hold">
                            <p:stCondLst>
                              <p:cond delay="1800"/>
                            </p:stCondLst>
                            <p:childTnLst>
                              <p:par>
                                <p:cTn id="9" presetID="16" presetClass="entr" presetSubtype="26"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800"/>
                                        <p:tgtEl>
                                          <p:spTgt spid="3"/>
                                        </p:tgtEl>
                                      </p:cBhvr>
                                    </p:animEffect>
                                  </p:childTnLst>
                                </p:cTn>
                              </p:par>
                            </p:childTnLst>
                          </p:cTn>
                        </p:par>
                        <p:par>
                          <p:cTn id="12" fill="hold">
                            <p:stCondLst>
                              <p:cond delay="2850"/>
                            </p:stCondLst>
                            <p:childTnLst>
                              <p:par>
                                <p:cTn id="13" presetID="16" presetClass="entr" presetSubtype="42" fill="hold" grpId="0" nodeType="afterEffect">
                                  <p:stCondLst>
                                    <p:cond delay="150"/>
                                  </p:stCondLst>
                                  <p:childTnLst>
                                    <p:set>
                                      <p:cBhvr>
                                        <p:cTn id="14" dur="1" fill="hold">
                                          <p:stCondLst>
                                            <p:cond delay="0"/>
                                          </p:stCondLst>
                                        </p:cTn>
                                        <p:tgtEl>
                                          <p:spTgt spid="14"/>
                                        </p:tgtEl>
                                        <p:attrNameLst>
                                          <p:attrName>style.visibility</p:attrName>
                                        </p:attrNameLst>
                                      </p:cBhvr>
                                      <p:to>
                                        <p:strVal val="visible"/>
                                      </p:to>
                                    </p:set>
                                    <p:animEffect transition="in" filter="barn(outHorizontal)">
                                      <p:cBhvr>
                                        <p:cTn id="15" dur="800"/>
                                        <p:tgtEl>
                                          <p:spTgt spid="14"/>
                                        </p:tgtEl>
                                      </p:cBhvr>
                                    </p:animEffect>
                                  </p:childTnLst>
                                </p:cTn>
                              </p:par>
                            </p:childTnLst>
                          </p:cTn>
                        </p:par>
                        <p:par>
                          <p:cTn id="16" fill="hold">
                            <p:stCondLst>
                              <p:cond delay="3800"/>
                            </p:stCondLst>
                            <p:childTnLst>
                              <p:par>
                                <p:cTn id="17" presetID="10" presetClass="entr" presetSubtype="0"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ロータリアンの参加</a:t>
            </a:r>
            <a:endParaRPr lang="en-US" sz="2400"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85" t="15253" r="12352" b="22229"/>
          <a:stretch/>
        </p:blipFill>
        <p:spPr bwMode="auto">
          <a:xfrm>
            <a:off x="1547664" y="1080157"/>
            <a:ext cx="6768752" cy="532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481647" y="980728"/>
            <a:ext cx="864096"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1441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latin typeface="MS PGothic" panose="020B0600070205080204" pitchFamily="34" charset="-128"/>
                <a:ea typeface="MS PGothic" panose="020B0600070205080204" pitchFamily="34" charset="-128"/>
              </a:rPr>
              <a:t>ロータリーアンの参加に関する目標の入力</a:t>
            </a:r>
            <a:endParaRPr lang="en-US" sz="2400" dirty="0">
              <a:latin typeface="MS PGothic" panose="020B0600070205080204" pitchFamily="34" charset="-128"/>
              <a:ea typeface="MS PGothic" panose="020B0600070205080204" pitchFamily="34" charset="-128"/>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459" t="32248" r="12279" b="54884"/>
          <a:stretch/>
        </p:blipFill>
        <p:spPr bwMode="auto">
          <a:xfrm>
            <a:off x="251518" y="1988840"/>
            <a:ext cx="847265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5674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07" t="9080" r="16012" b="9844"/>
          <a:stretch/>
        </p:blipFill>
        <p:spPr bwMode="auto">
          <a:xfrm>
            <a:off x="1979712" y="83744"/>
            <a:ext cx="5843823"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4714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クラブのコミュニケーション</a:t>
            </a:r>
            <a:endParaRPr lang="en-US" sz="2400"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03" t="15666" r="16694" b="49451"/>
          <a:stretch/>
        </p:blipFill>
        <p:spPr bwMode="auto">
          <a:xfrm>
            <a:off x="218819" y="1340768"/>
            <a:ext cx="8716223" cy="428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956376" y="1268760"/>
            <a:ext cx="1080120"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6048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クラブのコミュニケーションに関する目標の入力</a:t>
            </a:r>
            <a:endParaRPr lang="en-US" sz="2400"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511" t="15770" r="16488" b="19720"/>
          <a:stretch/>
        </p:blipFill>
        <p:spPr bwMode="auto">
          <a:xfrm>
            <a:off x="1763687" y="1081623"/>
            <a:ext cx="6084423" cy="558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1855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latin typeface="MS PGothic" panose="020B0600070205080204" pitchFamily="34" charset="-128"/>
                <a:ea typeface="MS PGothic" panose="020B0600070205080204" pitchFamily="34" charset="-128"/>
              </a:rPr>
              <a:t>広報</a:t>
            </a:r>
            <a:endParaRPr lang="en-US" sz="2400" dirty="0">
              <a:latin typeface="MS PGothic" panose="020B0600070205080204" pitchFamily="34" charset="-128"/>
              <a:ea typeface="MS PGothic" panose="020B0600070205080204" pitchFamily="34" charset="-128"/>
            </a:endParaRP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81" t="24961" r="16213" b="30698"/>
          <a:stretch/>
        </p:blipFill>
        <p:spPr bwMode="auto">
          <a:xfrm>
            <a:off x="323528" y="1124744"/>
            <a:ext cx="8280920" cy="515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668344" y="1052736"/>
            <a:ext cx="936104"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7428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広報に関する目標の入力</a:t>
            </a:r>
            <a:endParaRPr lang="en-US" sz="2400" dirty="0"/>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88" t="21185" r="16366" b="18445"/>
          <a:stretch/>
        </p:blipFill>
        <p:spPr bwMode="auto">
          <a:xfrm>
            <a:off x="1547664" y="1079317"/>
            <a:ext cx="6408712" cy="548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632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de-CH" sz="2000" b="1" dirty="0" smtClean="0">
                <a:solidFill>
                  <a:prstClr val="white"/>
                </a:solidFill>
              </a:rPr>
              <a:t>ROTARY CLUB CENTRAL</a:t>
            </a:r>
            <a:endParaRPr lang="en-US" sz="2400"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97" t="9239" r="14284" b="14304"/>
          <a:stretch/>
        </p:blipFill>
        <p:spPr bwMode="auto">
          <a:xfrm>
            <a:off x="251520" y="23320"/>
            <a:ext cx="8576801" cy="6786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8882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latin typeface="MS PGothic" panose="020B0600070205080204" pitchFamily="34" charset="-128"/>
                <a:ea typeface="MS PGothic" panose="020B0600070205080204" pitchFamily="34" charset="-128"/>
              </a:rPr>
              <a:t>奉仕プロジェクトと活動</a:t>
            </a:r>
            <a:endParaRPr lang="en-US" sz="2400" dirty="0">
              <a:latin typeface="MS PGothic" panose="020B0600070205080204" pitchFamily="34" charset="-128"/>
              <a:ea typeface="MS PGothic" panose="020B0600070205080204" pitchFamily="34" charset="-128"/>
            </a:endParaRPr>
          </a:p>
        </p:txBody>
      </p:sp>
      <p:pic>
        <p:nvPicPr>
          <p:cNvPr id="1741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8921" t="25136" r="16657" b="58790"/>
          <a:stretch/>
        </p:blipFill>
        <p:spPr bwMode="auto">
          <a:xfrm>
            <a:off x="26105" y="2204864"/>
            <a:ext cx="8946007" cy="203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956376" y="2204864"/>
            <a:ext cx="1080120" cy="648072"/>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4126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b="1" dirty="0" smtClean="0">
                <a:solidFill>
                  <a:prstClr val="white"/>
                </a:solidFill>
                <a:latin typeface="MS PGothic" panose="020B0600070205080204" pitchFamily="34" charset="-128"/>
                <a:ea typeface="MS PGothic" panose="020B0600070205080204" pitchFamily="34" charset="-128"/>
              </a:rPr>
              <a:t>奉仕プロジェクトと活動に関する目標の入力</a:t>
            </a:r>
            <a:endParaRPr lang="en-US" sz="2400" dirty="0">
              <a:latin typeface="MS PGothic" panose="020B0600070205080204" pitchFamily="34" charset="-128"/>
              <a:ea typeface="MS PGothic" panose="020B0600070205080204" pitchFamily="34" charset="-128"/>
            </a:endParaRPr>
          </a:p>
        </p:txBody>
      </p:sp>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95" t="8336" r="16804" b="39599"/>
          <a:stretch/>
        </p:blipFill>
        <p:spPr bwMode="auto">
          <a:xfrm>
            <a:off x="2267744" y="1093323"/>
            <a:ext cx="4752528" cy="3393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488" t="18961" r="16744" b="50667"/>
          <a:stretch/>
        </p:blipFill>
        <p:spPr bwMode="auto">
          <a:xfrm>
            <a:off x="2267745" y="4691667"/>
            <a:ext cx="480581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5868144" y="980729"/>
            <a:ext cx="720080" cy="792088"/>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4139952" y="4293096"/>
            <a:ext cx="1080120" cy="398571"/>
          </a:xfrm>
          <a:prstGeom prst="roundRect">
            <a:avLst/>
          </a:prstGeom>
          <a:noFill/>
          <a:ln w="57150">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3633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de-CH" sz="2000" b="1" dirty="0" smtClean="0">
                <a:solidFill>
                  <a:prstClr val="white"/>
                </a:solidFill>
              </a:rPr>
              <a:t>ROTARY CLUB CENTRAL</a:t>
            </a:r>
            <a:endParaRPr lang="en-US"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0" t="2265" r="4110" b="6643"/>
          <a:stretch/>
        </p:blipFill>
        <p:spPr bwMode="auto">
          <a:xfrm>
            <a:off x="14519" y="1"/>
            <a:ext cx="912948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470452"/>
      </p:ext>
    </p:extLst>
  </p:cSld>
  <p:clrMapOvr>
    <a:masterClrMapping/>
  </p:clrMapOvr>
  <p:transition spd="slow" advClick="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b="1" dirty="0" smtClean="0">
                <a:solidFill>
                  <a:prstClr val="white"/>
                </a:solidFill>
              </a:rPr>
              <a:t>奉仕プロジェクトと活動の詳細の入力</a:t>
            </a:r>
            <a:endParaRPr lang="en-US" sz="2400" dirty="0"/>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227" t="10232" r="31706" b="49613"/>
          <a:stretch/>
        </p:blipFill>
        <p:spPr bwMode="auto">
          <a:xfrm>
            <a:off x="1691680" y="1294312"/>
            <a:ext cx="5544616" cy="461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619672" y="1196752"/>
            <a:ext cx="864096" cy="504056"/>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974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latin typeface="MS PGothic" panose="020B0600070205080204" pitchFamily="34" charset="-128"/>
                <a:ea typeface="MS PGothic" panose="020B0600070205080204" pitchFamily="34" charset="-128"/>
              </a:rPr>
              <a:t>新世代クラブ</a:t>
            </a:r>
            <a:endParaRPr lang="en-US" sz="2400" dirty="0">
              <a:latin typeface="MS PGothic" panose="020B0600070205080204" pitchFamily="34" charset="-128"/>
              <a:ea typeface="MS PGothic" panose="020B0600070205080204" pitchFamily="34" charset="-128"/>
            </a:endParaRPr>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580" t="33410" r="16528" b="46938"/>
          <a:stretch/>
        </p:blipFill>
        <p:spPr bwMode="auto">
          <a:xfrm>
            <a:off x="543514" y="1844824"/>
            <a:ext cx="8147539" cy="224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7740352" y="1833276"/>
            <a:ext cx="1080120" cy="648072"/>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826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新世代クラブに関する目標の入力</a:t>
            </a:r>
            <a:endParaRPr lang="en-US" sz="2400" dirty="0"/>
          </a:p>
        </p:txBody>
      </p:sp>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906" t="26427" r="16416" b="22682"/>
          <a:stretch/>
        </p:blipFill>
        <p:spPr bwMode="auto">
          <a:xfrm>
            <a:off x="1187624" y="1502637"/>
            <a:ext cx="6768752" cy="4688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4995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800" dirty="0" smtClean="0"/>
              <a:t>新世代の参加者</a:t>
            </a:r>
            <a:endParaRPr lang="en-US" sz="2800" dirty="0"/>
          </a:p>
        </p:txBody>
      </p:sp>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54" t="37555" r="15925" b="34633"/>
          <a:stretch/>
        </p:blipFill>
        <p:spPr bwMode="auto">
          <a:xfrm>
            <a:off x="372439" y="1700808"/>
            <a:ext cx="829311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524328" y="1700808"/>
            <a:ext cx="1141230" cy="720080"/>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3729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新世代の参加者に関する目標の入力</a:t>
            </a:r>
            <a:endParaRPr lang="en-US" sz="2400" dirty="0"/>
          </a:p>
        </p:txBody>
      </p:sp>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43" t="25892" r="16332" b="12248"/>
          <a:stretch/>
        </p:blipFill>
        <p:spPr bwMode="auto">
          <a:xfrm>
            <a:off x="1547664" y="1121772"/>
            <a:ext cx="6480720" cy="537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2499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de-CH" sz="2000" b="1" dirty="0" smtClean="0">
                <a:solidFill>
                  <a:prstClr val="white"/>
                </a:solidFill>
              </a:rPr>
              <a:t>ROTARY CLUB CENTRAL</a:t>
            </a:r>
            <a:endParaRPr lang="en-US" sz="2400" dirty="0"/>
          </a:p>
        </p:txBody>
      </p:sp>
      <p:pic>
        <p:nvPicPr>
          <p:cNvPr id="2457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4584" t="20349" r="14492" b="8048"/>
          <a:stretch/>
        </p:blipFill>
        <p:spPr bwMode="auto">
          <a:xfrm>
            <a:off x="150549" y="12261"/>
            <a:ext cx="8820472" cy="684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9331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年次基金　</a:t>
            </a:r>
            <a:endParaRPr lang="en-US" sz="2400" dirty="0"/>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43" t="32494" r="15998" b="35171"/>
          <a:stretch/>
        </p:blipFill>
        <p:spPr bwMode="auto">
          <a:xfrm>
            <a:off x="467543" y="1533068"/>
            <a:ext cx="8156979" cy="369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596336" y="1412776"/>
            <a:ext cx="1028186" cy="504056"/>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0548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年次基金に関する目標の入力</a:t>
            </a:r>
            <a:endParaRPr lang="en-US" sz="2400" dirty="0"/>
          </a:p>
        </p:txBody>
      </p:sp>
      <p:pic>
        <p:nvPicPr>
          <p:cNvPr id="266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8629" t="18700" r="16047" b="9918"/>
          <a:stretch/>
        </p:blipFill>
        <p:spPr bwMode="auto">
          <a:xfrm>
            <a:off x="1547664" y="1124744"/>
            <a:ext cx="6062954"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1935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ポリオプラス基金</a:t>
            </a:r>
            <a:endParaRPr lang="en-US" sz="2400" dirty="0"/>
          </a:p>
        </p:txBody>
      </p:sp>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21" t="25806" r="16243" b="59221"/>
          <a:stretch/>
        </p:blipFill>
        <p:spPr bwMode="auto">
          <a:xfrm>
            <a:off x="192450" y="2060848"/>
            <a:ext cx="8642541" cy="181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740352" y="2060848"/>
            <a:ext cx="1094639"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1338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ポリオプラス基金に関する目標の入力</a:t>
            </a:r>
            <a:endParaRPr lang="en-US" sz="2400" dirty="0"/>
          </a:p>
        </p:txBody>
      </p:sp>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789" t="28898" r="16131" b="28694"/>
          <a:stretch/>
        </p:blipFill>
        <p:spPr bwMode="auto">
          <a:xfrm>
            <a:off x="1259631" y="1556792"/>
            <a:ext cx="656956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2800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ja-JP" altLang="en-US" sz="2400" dirty="0" smtClean="0">
                <a:latin typeface="MS PGothic" panose="020B0600070205080204" pitchFamily="34" charset="-128"/>
                <a:ea typeface="MS PGothic" panose="020B0600070205080204" pitchFamily="34" charset="-128"/>
              </a:rPr>
              <a:t>ロータリークラブ・セントラル</a:t>
            </a:r>
            <a:endParaRPr lang="en-US" sz="2400" dirty="0">
              <a:latin typeface="MS PGothic" panose="020B0600070205080204" pitchFamily="34" charset="-128"/>
              <a:ea typeface="MS PGothic" panose="020B0600070205080204" pitchFamily="34" charset="-128"/>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62" t="16461" r="19433" b="20870"/>
          <a:stretch/>
        </p:blipFill>
        <p:spPr bwMode="auto">
          <a:xfrm>
            <a:off x="1475656" y="1268759"/>
            <a:ext cx="6264696" cy="480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362110"/>
      </p:ext>
    </p:extLst>
  </p:cSld>
  <p:clrMapOvr>
    <a:masterClrMapping/>
  </p:clrMapOvr>
  <p:transition spd="slow" advClick="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大口寄付と恒久基金</a:t>
            </a:r>
            <a:endParaRPr lang="en-US" sz="2400" dirty="0"/>
          </a:p>
        </p:txBody>
      </p:sp>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43" t="42529" r="16611" b="35649"/>
          <a:stretch/>
        </p:blipFill>
        <p:spPr bwMode="auto">
          <a:xfrm>
            <a:off x="467544" y="1772816"/>
            <a:ext cx="814951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668344" y="1772816"/>
            <a:ext cx="1008112"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065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a:t>大口寄付と恒久</a:t>
            </a:r>
            <a:r>
              <a:rPr lang="ja-JP" altLang="en-US" sz="2400" dirty="0" smtClean="0"/>
              <a:t>基金に関する目標の入力</a:t>
            </a:r>
            <a:endParaRPr lang="en-US" sz="2400" dirty="0"/>
          </a:p>
        </p:txBody>
      </p:sp>
      <p:pic>
        <p:nvPicPr>
          <p:cNvPr id="3072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8750" t="26242" r="16409" b="12320"/>
          <a:stretch/>
        </p:blipFill>
        <p:spPr bwMode="auto">
          <a:xfrm>
            <a:off x="1619672" y="1268208"/>
            <a:ext cx="6192688" cy="508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7298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024" y="2636912"/>
            <a:ext cx="9540552" cy="1728192"/>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89" name="AutoShape 1"/>
          <p:cNvSpPr>
            <a:spLocks/>
          </p:cNvSpPr>
          <p:nvPr/>
        </p:nvSpPr>
        <p:spPr bwMode="auto">
          <a:xfrm>
            <a:off x="7162800" y="6477000"/>
            <a:ext cx="152400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fld id="{1FE7835C-7A22-4701-9D9A-22BD74BE26D1}" type="slidenum">
              <a:rPr lang="en-US" altLang="en-US" sz="900">
                <a:solidFill>
                  <a:srgbClr val="BCBDC0"/>
                </a:solidFill>
                <a:latin typeface="Arial Narrow" pitchFamily="34" charset="0"/>
                <a:sym typeface="Arial Narrow" pitchFamily="34" charset="0"/>
              </a:rPr>
              <a:pPr algn="r"/>
              <a:t>32</a:t>
            </a:fld>
            <a:endParaRPr lang="en-US" altLang="en-US"/>
          </a:p>
        </p:txBody>
      </p:sp>
      <p:pic>
        <p:nvPicPr>
          <p:cNvPr id="63490" name="Picture 2" descr="mag-glass.png"/>
          <p:cNvPicPr>
            <a:picLocks noChangeAspect="1"/>
          </p:cNvPicPr>
          <p:nvPr/>
        </p:nvPicPr>
        <p:blipFill>
          <a:blip r:embed="rId3"/>
          <a:srcRect/>
          <a:stretch>
            <a:fillRect/>
          </a:stretch>
        </p:blipFill>
        <p:spPr bwMode="auto">
          <a:xfrm rot="789448">
            <a:off x="10340975" y="3725863"/>
            <a:ext cx="2862263" cy="214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Rectangle 3"/>
          <p:cNvSpPr>
            <a:spLocks noGrp="1" noChangeArrowheads="1"/>
          </p:cNvSpPr>
          <p:nvPr>
            <p:ph type="body" idx="1"/>
          </p:nvPr>
        </p:nvSpPr>
        <p:spPr>
          <a:xfrm>
            <a:off x="722313" y="2564904"/>
            <a:ext cx="7772400" cy="1500187"/>
          </a:xfrm>
        </p:spPr>
        <p:txBody>
          <a:bodyPr/>
          <a:lstStyle/>
          <a:p>
            <a:pPr algn="ctr" eaLnBrk="1"/>
            <a:r>
              <a:rPr lang="ja-JP" altLang="en-US" sz="7200" dirty="0" smtClean="0">
                <a:solidFill>
                  <a:srgbClr val="FFFFFF"/>
                </a:solidFill>
                <a:latin typeface="Arial Narrow" pitchFamily="34" charset="0"/>
                <a:sym typeface="Arial Narrow" pitchFamily="34" charset="0"/>
              </a:rPr>
              <a:t>質疑応答</a:t>
            </a:r>
            <a:endParaRPr lang="en-US" dirty="0" smtClean="0"/>
          </a:p>
        </p:txBody>
      </p:sp>
    </p:spTree>
    <p:extLst>
      <p:ext uri="{BB962C8B-B14F-4D97-AF65-F5344CB8AC3E}">
        <p14:creationId xmlns:p14="http://schemas.microsoft.com/office/powerpoint/2010/main" val="10191552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ja-JP" altLang="en-US" sz="2400" dirty="0">
                <a:latin typeface="MS PGothic" panose="020B0600070205080204" pitchFamily="34" charset="-128"/>
                <a:ea typeface="MS PGothic" panose="020B0600070205080204" pitchFamily="34" charset="-128"/>
              </a:rPr>
              <a:t>ロータリークラブ・セントラル</a:t>
            </a:r>
            <a:endParaRPr lang="en-US" sz="2400" dirty="0"/>
          </a:p>
        </p:txBody>
      </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111" t="7914" r="3782" b="79328"/>
          <a:stretch/>
        </p:blipFill>
        <p:spPr bwMode="auto">
          <a:xfrm>
            <a:off x="323528" y="1916832"/>
            <a:ext cx="8500617" cy="88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1907704" y="1916832"/>
            <a:ext cx="792088" cy="44297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809362"/>
      </p:ext>
    </p:extLst>
  </p:cSld>
  <p:clrMapOvr>
    <a:masterClrMapping/>
  </p:clrMapOvr>
  <p:transition spd="slow" advClick="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817" t="4983" r="28105" b="4817"/>
          <a:stretch/>
        </p:blipFill>
        <p:spPr bwMode="auto">
          <a:xfrm>
            <a:off x="1979712" y="44624"/>
            <a:ext cx="4464496"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979712" y="6381328"/>
            <a:ext cx="1224136" cy="360040"/>
          </a:xfrm>
          <a:prstGeom prst="roundRect">
            <a:avLst/>
          </a:prstGeom>
          <a:noFill/>
          <a:ln w="3810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4541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de-CH" sz="2000" b="1" dirty="0" smtClean="0">
                <a:solidFill>
                  <a:prstClr val="white"/>
                </a:solidFill>
              </a:rPr>
              <a:t>ROTARY CLUB CENTRAL</a:t>
            </a:r>
            <a:endParaRPr lang="en-US" sz="24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90" t="9665" r="4111"/>
          <a:stretch/>
        </p:blipFill>
        <p:spPr bwMode="auto">
          <a:xfrm>
            <a:off x="251520" y="-2"/>
            <a:ext cx="8676456" cy="684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859907"/>
      </p:ext>
    </p:extLst>
  </p:cSld>
  <p:clrMapOvr>
    <a:masterClrMapping/>
  </p:clrMapOvr>
  <p:transition spd="slow" advClick="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ja-JP" altLang="en-US" sz="2400" dirty="0">
                <a:latin typeface="MS PGothic" panose="020B0600070205080204" pitchFamily="34" charset="-128"/>
                <a:ea typeface="MS PGothic" panose="020B0600070205080204" pitchFamily="34" charset="-128"/>
              </a:rPr>
              <a:t>ロータリークラブ・セントラル</a:t>
            </a:r>
            <a:endParaRPr lang="en-US" sz="24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17" t="12728" r="12905" b="62288"/>
          <a:stretch/>
        </p:blipFill>
        <p:spPr bwMode="auto">
          <a:xfrm>
            <a:off x="179511" y="1916832"/>
            <a:ext cx="881349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467544" y="4005064"/>
            <a:ext cx="1800200" cy="864096"/>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762826"/>
      </p:ext>
    </p:extLst>
  </p:cSld>
  <p:clrMapOvr>
    <a:masterClrMapping/>
  </p:clrMapOvr>
  <p:transition spd="slow" advClick="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ja-JP" altLang="en-US" sz="2400" dirty="0" smtClean="0"/>
              <a:t>会員維持</a:t>
            </a:r>
            <a:endParaRPr lang="en-US" sz="24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42" t="38999" r="12398" b="32020"/>
          <a:stretch/>
        </p:blipFill>
        <p:spPr bwMode="auto">
          <a:xfrm>
            <a:off x="168878" y="1634593"/>
            <a:ext cx="8651593" cy="315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740352" y="1634593"/>
            <a:ext cx="1224136" cy="570271"/>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194362"/>
      </p:ext>
    </p:extLst>
  </p:cSld>
  <p:clrMapOvr>
    <a:masterClrMapping/>
  </p:clrMapOvr>
  <p:transition spd="slow" advClick="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b="1" dirty="0" smtClean="0">
                <a:solidFill>
                  <a:prstClr val="white"/>
                </a:solidFill>
              </a:rPr>
              <a:t>会員維持目標の入力</a:t>
            </a:r>
            <a:endParaRPr lang="en-US" sz="24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469" t="18273" r="12699" b="17397"/>
          <a:stretch/>
        </p:blipFill>
        <p:spPr bwMode="auto">
          <a:xfrm>
            <a:off x="2051720" y="836712"/>
            <a:ext cx="6554423" cy="532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940152" y="5733256"/>
            <a:ext cx="720080"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2094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PowerPoint 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3" ma:contentTypeDescription="Create a new document." ma:contentTypeScope="" ma:versionID="027ec8a29c1b4fd76cdf438a2b59deb3">
  <xsd:schema xmlns:xsd="http://www.w3.org/2001/XMLSchema" xmlns:xs="http://www.w3.org/2001/XMLSchema" xmlns:p="http://schemas.microsoft.com/office/2006/metadata/properties" xmlns:ns2="41d4868e-e7c5-4a0f-bea8-40f63a832f74" targetNamespace="http://schemas.microsoft.com/office/2006/metadata/properties" ma:root="true" ma:fieldsID="ea3769e7c14dd3e8e6fa06c0edd9a857" ns2:_="">
    <xsd:import namespace="41d4868e-e7c5-4a0f-bea8-40f63a832f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B5087C-A81F-44BB-A2DA-C8B14DD52FDF}"/>
</file>

<file path=customXml/itemProps2.xml><?xml version="1.0" encoding="utf-8"?>
<ds:datastoreItem xmlns:ds="http://schemas.openxmlformats.org/officeDocument/2006/customXml" ds:itemID="{E5513F36-35D7-4F3F-8ED2-78ABACCD7087}"/>
</file>

<file path=customXml/itemProps3.xml><?xml version="1.0" encoding="utf-8"?>
<ds:datastoreItem xmlns:ds="http://schemas.openxmlformats.org/officeDocument/2006/customXml" ds:itemID="{00F4A620-B09F-4ABD-9DE5-6A00399A9B36}"/>
</file>

<file path=customXml/itemProps4.xml><?xml version="1.0" encoding="utf-8"?>
<ds:datastoreItem xmlns:ds="http://schemas.openxmlformats.org/officeDocument/2006/customXml" ds:itemID="{E5AB71BA-DB9E-4615-A661-C28CE8375D0A}"/>
</file>

<file path=docProps/app.xml><?xml version="1.0" encoding="utf-8"?>
<Properties xmlns="http://schemas.openxmlformats.org/officeDocument/2006/extended-properties" xmlns:vt="http://schemas.openxmlformats.org/officeDocument/2006/docPropsVTypes">
  <Template>PowerPoint RICommunications_white</Template>
  <TotalTime>5379</TotalTime>
  <Words>4154</Words>
  <Application>Microsoft Office PowerPoint</Application>
  <PresentationFormat>画面に合わせる (4:3)</PresentationFormat>
  <Paragraphs>213</Paragraphs>
  <Slides>32</Slides>
  <Notes>32</Notes>
  <HiddenSlides>0</HiddenSlides>
  <MMClips>0</MMClips>
  <ScaleCrop>false</ScaleCrop>
  <HeadingPairs>
    <vt:vector size="4" baseType="variant">
      <vt:variant>
        <vt:lpstr>テーマ</vt:lpstr>
      </vt:variant>
      <vt:variant>
        <vt:i4>5</vt:i4>
      </vt:variant>
      <vt:variant>
        <vt:lpstr>スライド タイトル</vt:lpstr>
      </vt:variant>
      <vt:variant>
        <vt:i4>32</vt:i4>
      </vt:variant>
    </vt:vector>
  </HeadingPairs>
  <TitlesOfParts>
    <vt:vector size="37" baseType="lpstr">
      <vt:lpstr>PowerPoint RICommunications_white</vt:lpstr>
      <vt:lpstr>Custom Design</vt:lpstr>
      <vt:lpstr>2_Custom Design</vt:lpstr>
      <vt:lpstr>10_Custom Design</vt:lpstr>
      <vt:lpstr>3_Custom Design</vt:lpstr>
      <vt:lpstr>PowerPoint プレゼンテーション</vt:lpstr>
      <vt:lpstr>ROTARY CLUB CENTRAL</vt:lpstr>
      <vt:lpstr>ロータリークラブ・セントラル</vt:lpstr>
      <vt:lpstr>ロータリークラブ・セントラル</vt:lpstr>
      <vt:lpstr>PowerPoint プレゼンテーション</vt:lpstr>
      <vt:lpstr>ROTARY CLUB CENTRAL</vt:lpstr>
      <vt:lpstr>ロータリークラブ・セントラル</vt:lpstr>
      <vt:lpstr>会員維持</vt:lpstr>
      <vt:lpstr>会員維持目標の入力</vt:lpstr>
      <vt:lpstr>ロータリアンの参加</vt:lpstr>
      <vt:lpstr>ロータリーアンの参加に関する目標の入力</vt:lpstr>
      <vt:lpstr>PowerPoint プレゼンテーション</vt:lpstr>
      <vt:lpstr>クラブのコミュニケーション</vt:lpstr>
      <vt:lpstr>クラブのコミュニケーションに関する目標の入力</vt:lpstr>
      <vt:lpstr>広報</vt:lpstr>
      <vt:lpstr>広報に関する目標の入力</vt:lpstr>
      <vt:lpstr>ROTARY CLUB CENTRAL</vt:lpstr>
      <vt:lpstr>奉仕プロジェクトと活動</vt:lpstr>
      <vt:lpstr>奉仕プロジェクトと活動に関する目標の入力</vt:lpstr>
      <vt:lpstr>奉仕プロジェクトと活動の詳細の入力</vt:lpstr>
      <vt:lpstr>新世代クラブ</vt:lpstr>
      <vt:lpstr>新世代クラブに関する目標の入力</vt:lpstr>
      <vt:lpstr>新世代の参加者</vt:lpstr>
      <vt:lpstr>新世代の参加者に関する目標の入力</vt:lpstr>
      <vt:lpstr>ROTARY CLUB CENTRAL</vt:lpstr>
      <vt:lpstr>年次基金　</vt:lpstr>
      <vt:lpstr>年次基金に関する目標の入力</vt:lpstr>
      <vt:lpstr>ポリオプラス基金</vt:lpstr>
      <vt:lpstr>ポリオプラス基金に関する目標の入力</vt:lpstr>
      <vt:lpstr>大口寄付と恒久基金</vt:lpstr>
      <vt:lpstr>大口寄付と恒久基金に関する目標の入力</vt:lpstr>
      <vt:lpstr>PowerPoint プレゼンテーション</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Rotary International</dc:creator>
  <cp:lastModifiedBy>Keisuke Nakai (RI/Japan)</cp:lastModifiedBy>
  <cp:revision>488</cp:revision>
  <cp:lastPrinted>2014-02-04T13:13:29Z</cp:lastPrinted>
  <dcterms:created xsi:type="dcterms:W3CDTF">2013-08-06T13:15:08Z</dcterms:created>
  <dcterms:modified xsi:type="dcterms:W3CDTF">2015-02-13T03:10:09Z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ies>
</file>